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webextensions/webextension1.xml" ContentType="application/vnd.ms-office.webextension+xml"/>
  <Override PartName="/ppt/notesSlides/notesSlide20.xml" ContentType="application/vnd.openxmlformats-officedocument.presentationml.notesSlide+xml"/>
  <Override PartName="/ppt/webextensions/webextension2.xml" ContentType="application/vnd.ms-office.webextension+xml"/>
  <Override PartName="/ppt/notesSlides/notesSlide21.xml" ContentType="application/vnd.openxmlformats-officedocument.presentationml.notesSlide+xml"/>
  <Override PartName="/ppt/webextensions/webextension3.xml" ContentType="application/vnd.ms-office.webextension+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6" r:id="rId2"/>
    <p:sldId id="277" r:id="rId3"/>
    <p:sldId id="256" r:id="rId4"/>
    <p:sldId id="257" r:id="rId5"/>
    <p:sldId id="258" r:id="rId6"/>
    <p:sldId id="259" r:id="rId7"/>
    <p:sldId id="260" r:id="rId8"/>
    <p:sldId id="261" r:id="rId9"/>
    <p:sldId id="262" r:id="rId10"/>
    <p:sldId id="263" r:id="rId11"/>
    <p:sldId id="278" r:id="rId12"/>
    <p:sldId id="272" r:id="rId13"/>
    <p:sldId id="265" r:id="rId14"/>
    <p:sldId id="266" r:id="rId15"/>
    <p:sldId id="267" r:id="rId16"/>
    <p:sldId id="268" r:id="rId17"/>
    <p:sldId id="269" r:id="rId18"/>
    <p:sldId id="270" r:id="rId19"/>
    <p:sldId id="271" r:id="rId20"/>
    <p:sldId id="279" r:id="rId21"/>
    <p:sldId id="273" r:id="rId22"/>
    <p:sldId id="274" r:id="rId23"/>
    <p:sldId id="275" r:id="rId24"/>
    <p:sldId id="280"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3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244A1C-5814-7986-BAA0-2B0E5823240E}" name="german maldonado casellis" initials="gmc" userId="9c09cdd120dcf55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2D9"/>
    <a:srgbClr val="B56034"/>
    <a:srgbClr val="470000"/>
    <a:srgbClr val="FFBEC3"/>
    <a:srgbClr val="C4515B"/>
    <a:srgbClr val="A38080"/>
    <a:srgbClr val="668025"/>
    <a:srgbClr val="458083"/>
    <a:srgbClr val="FF878D"/>
    <a:srgbClr val="F194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008" autoAdjust="0"/>
  </p:normalViewPr>
  <p:slideViewPr>
    <p:cSldViewPr snapToGrid="0">
      <p:cViewPr>
        <p:scale>
          <a:sx n="50" d="100"/>
          <a:sy n="50" d="100"/>
        </p:scale>
        <p:origin x="806" y="-12065"/>
      </p:cViewPr>
      <p:guideLst>
        <p:guide pos="3840"/>
        <p:guide orient="horz" pos="21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8C0083-E74B-493F-B994-49344FEAE93B}" type="datetimeFigureOut">
              <a:rPr lang="es-CO" smtClean="0"/>
              <a:t>30/06/2023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30362-6649-40F0-BB4F-3C4D9ECF5FDE}" type="slidenum">
              <a:rPr lang="es-CO" smtClean="0"/>
              <a:t>‹Nº›</a:t>
            </a:fld>
            <a:endParaRPr lang="es-CO"/>
          </a:p>
        </p:txBody>
      </p:sp>
    </p:spTree>
    <p:extLst>
      <p:ext uri="{BB962C8B-B14F-4D97-AF65-F5344CB8AC3E}">
        <p14:creationId xmlns:p14="http://schemas.microsoft.com/office/powerpoint/2010/main" val="1706166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A330362-6649-40F0-BB4F-3C4D9ECF5FDE}" type="slidenum">
              <a:rPr lang="es-CO" smtClean="0"/>
              <a:t>1</a:t>
            </a:fld>
            <a:endParaRPr lang="es-CO"/>
          </a:p>
        </p:txBody>
      </p:sp>
    </p:spTree>
    <p:extLst>
      <p:ext uri="{BB962C8B-B14F-4D97-AF65-F5344CB8AC3E}">
        <p14:creationId xmlns:p14="http://schemas.microsoft.com/office/powerpoint/2010/main" val="3710808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A330362-6649-40F0-BB4F-3C4D9ECF5FDE}" type="slidenum">
              <a:rPr lang="es-CO" smtClean="0"/>
              <a:t>11</a:t>
            </a:fld>
            <a:endParaRPr lang="es-CO"/>
          </a:p>
        </p:txBody>
      </p:sp>
    </p:spTree>
    <p:extLst>
      <p:ext uri="{BB962C8B-B14F-4D97-AF65-F5344CB8AC3E}">
        <p14:creationId xmlns:p14="http://schemas.microsoft.com/office/powerpoint/2010/main" val="117506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Segoe UI" panose="020B0502040204020203" pitchFamily="34" charset="0"/>
              </a:rPr>
              <a:t>Podemos ver que </a:t>
            </a:r>
            <a:r>
              <a:rPr lang="es-ES" sz="1800" dirty="0" err="1">
                <a:effectLst/>
                <a:latin typeface="Segoe UI" panose="020B0502040204020203" pitchFamily="34" charset="0"/>
              </a:rPr>
              <a:t>United</a:t>
            </a:r>
            <a:r>
              <a:rPr lang="es-ES" sz="1800" dirty="0">
                <a:effectLst/>
                <a:latin typeface="Segoe UI" panose="020B0502040204020203" pitchFamily="34" charset="0"/>
              </a:rPr>
              <a:t> </a:t>
            </a:r>
            <a:r>
              <a:rPr lang="es-ES" sz="1800" dirty="0" err="1">
                <a:effectLst/>
                <a:latin typeface="Segoe UI" panose="020B0502040204020203" pitchFamily="34" charset="0"/>
              </a:rPr>
              <a:t>States</a:t>
            </a:r>
            <a:r>
              <a:rPr lang="es-ES" sz="1800" dirty="0">
                <a:effectLst/>
                <a:latin typeface="Segoe UI" panose="020B0502040204020203" pitchFamily="34" charset="0"/>
              </a:rPr>
              <a:t> es el país con más empresas, seguido de </a:t>
            </a:r>
            <a:r>
              <a:rPr lang="es-ES" sz="1800" dirty="0" err="1">
                <a:effectLst/>
                <a:latin typeface="Segoe UI" panose="020B0502040204020203" pitchFamily="34" charset="0"/>
              </a:rPr>
              <a:t>Japan</a:t>
            </a:r>
            <a:r>
              <a:rPr lang="es-ES" sz="1800" dirty="0">
                <a:effectLst/>
                <a:latin typeface="Segoe UI" panose="020B0502040204020203" pitchFamily="34" charset="0"/>
              </a:rPr>
              <a:t> en segundo lugar y China en tercer lugar. La gráfica utiliza una paleta de colores llamada '</a:t>
            </a:r>
            <a:r>
              <a:rPr lang="es-ES" sz="1800" dirty="0" err="1">
                <a:effectLst/>
                <a:latin typeface="Segoe UI" panose="020B0502040204020203" pitchFamily="34" charset="0"/>
              </a:rPr>
              <a:t>rocket</a:t>
            </a:r>
            <a:r>
              <a:rPr lang="es-ES" sz="1800" dirty="0">
                <a:effectLst/>
                <a:latin typeface="Segoe UI" panose="020B0502040204020203" pitchFamily="34" charset="0"/>
              </a:rPr>
              <a:t>' para colorear cada barra según el número de empresas en cada país.</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12</a:t>
            </a:fld>
            <a:endParaRPr lang="es-CO"/>
          </a:p>
        </p:txBody>
      </p:sp>
    </p:spTree>
    <p:extLst>
      <p:ext uri="{BB962C8B-B14F-4D97-AF65-F5344CB8AC3E}">
        <p14:creationId xmlns:p14="http://schemas.microsoft.com/office/powerpoint/2010/main" val="433684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Segoe UI" panose="020B0502040204020203" pitchFamily="34" charset="0"/>
              </a:rPr>
              <a:t>Podemos ver que </a:t>
            </a:r>
            <a:r>
              <a:rPr lang="es-ES" sz="1800" dirty="0" err="1">
                <a:effectLst/>
                <a:latin typeface="Segoe UI" panose="020B0502040204020203" pitchFamily="34" charset="0"/>
              </a:rPr>
              <a:t>United</a:t>
            </a:r>
            <a:r>
              <a:rPr lang="es-ES" sz="1800" dirty="0">
                <a:effectLst/>
                <a:latin typeface="Segoe UI" panose="020B0502040204020203" pitchFamily="34" charset="0"/>
              </a:rPr>
              <a:t> </a:t>
            </a:r>
            <a:r>
              <a:rPr lang="es-ES" sz="1800" dirty="0" err="1">
                <a:effectLst/>
                <a:latin typeface="Segoe UI" panose="020B0502040204020203" pitchFamily="34" charset="0"/>
              </a:rPr>
              <a:t>States</a:t>
            </a:r>
            <a:r>
              <a:rPr lang="es-ES" sz="1800" dirty="0">
                <a:effectLst/>
                <a:latin typeface="Segoe UI" panose="020B0502040204020203" pitchFamily="34" charset="0"/>
              </a:rPr>
              <a:t> es el país con más empresas en el área de tecnología y telecomunicaciones, seguido por </a:t>
            </a:r>
            <a:r>
              <a:rPr lang="es-ES" sz="1800" dirty="0" err="1">
                <a:effectLst/>
                <a:latin typeface="Segoe UI" panose="020B0502040204020203" pitchFamily="34" charset="0"/>
              </a:rPr>
              <a:t>Taiwan</a:t>
            </a:r>
            <a:r>
              <a:rPr lang="es-ES" sz="1800" dirty="0">
                <a:effectLst/>
                <a:latin typeface="Segoe UI" panose="020B0502040204020203" pitchFamily="34" charset="0"/>
              </a:rPr>
              <a:t> en segundo lugar y </a:t>
            </a:r>
            <a:r>
              <a:rPr lang="es-ES" sz="1800" dirty="0" err="1">
                <a:effectLst/>
                <a:latin typeface="Segoe UI" panose="020B0502040204020203" pitchFamily="34" charset="0"/>
              </a:rPr>
              <a:t>Japan</a:t>
            </a:r>
            <a:r>
              <a:rPr lang="es-ES" sz="1800" dirty="0">
                <a:effectLst/>
                <a:latin typeface="Segoe UI" panose="020B0502040204020203" pitchFamily="34" charset="0"/>
              </a:rPr>
              <a:t> en tercer lugar.</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13</a:t>
            </a:fld>
            <a:endParaRPr lang="es-CO"/>
          </a:p>
        </p:txBody>
      </p:sp>
    </p:spTree>
    <p:extLst>
      <p:ext uri="{BB962C8B-B14F-4D97-AF65-F5344CB8AC3E}">
        <p14:creationId xmlns:p14="http://schemas.microsoft.com/office/powerpoint/2010/main" val="3286008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800" dirty="0"/>
              <a:t>Podemos ver que la mayoría de las empresas de la gráfica tienen pérdidas significativas en la industria, y que los gastos superan a los ingresos en la mayoría de los casos. También se puede observar que el margen de pérdida es muy alto en algunas empresas, lo que indica que sus costos son muy elevados en comparación con sus ingresos.</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14</a:t>
            </a:fld>
            <a:endParaRPr lang="es-CO"/>
          </a:p>
        </p:txBody>
      </p:sp>
    </p:spTree>
    <p:extLst>
      <p:ext uri="{BB962C8B-B14F-4D97-AF65-F5344CB8AC3E}">
        <p14:creationId xmlns:p14="http://schemas.microsoft.com/office/powerpoint/2010/main" val="1883898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Podemos observar que hay una relación positiva entre el margen de rentabilidad y los activos, lo que indica que las empresas más grandes tienden a tener un margen de rentabilidad mayor. También podemos ver que hay varias empresas con un margen de rentabilidad superior al 40%, siendo la empresa </a:t>
            </a:r>
            <a:r>
              <a:rPr lang="es-ES" dirty="0" err="1"/>
              <a:t>Enbridge</a:t>
            </a:r>
            <a:r>
              <a:rPr lang="es-ES" dirty="0"/>
              <a:t> de </a:t>
            </a:r>
            <a:r>
              <a:rPr lang="es-ES" dirty="0" err="1"/>
              <a:t>Canada</a:t>
            </a:r>
            <a:r>
              <a:rPr lang="es-ES" dirty="0"/>
              <a:t>. la que tiene el mayor margen de rentabilidad y activos.</a:t>
            </a:r>
            <a:br>
              <a:rPr lang="es-ES" dirty="0"/>
            </a:br>
            <a:br>
              <a:rPr lang="es-ES" dirty="0"/>
            </a:br>
            <a:r>
              <a:rPr lang="es-ES" dirty="0"/>
              <a:t>En general, podemos concluir que las empresas con mayores activos tienen un margen de rentabilidad más alto, lo que sugiere una relación entre el tamaño de la empresa y su rentabilidad.</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15</a:t>
            </a:fld>
            <a:endParaRPr lang="es-CO"/>
          </a:p>
        </p:txBody>
      </p:sp>
    </p:spTree>
    <p:extLst>
      <p:ext uri="{BB962C8B-B14F-4D97-AF65-F5344CB8AC3E}">
        <p14:creationId xmlns:p14="http://schemas.microsoft.com/office/powerpoint/2010/main" val="4053125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Podemos observar que hay una relación positiva entre el margen de rentabilidad y los ingresos, lo que indica que las empresas con mayores ingresos tienden a tener un margen de rentabilidad mayor. También podemos ver que hay varias empresas con un margen de rentabilidad superior al 40%, siendo la empresa </a:t>
            </a:r>
            <a:r>
              <a:rPr lang="es-ES" dirty="0" err="1"/>
              <a:t>british</a:t>
            </a:r>
            <a:r>
              <a:rPr lang="es-ES" dirty="0"/>
              <a:t> </a:t>
            </a:r>
            <a:r>
              <a:rPr lang="es-ES" dirty="0" err="1"/>
              <a:t>american</a:t>
            </a:r>
            <a:r>
              <a:rPr lang="es-ES" dirty="0"/>
              <a:t> </a:t>
            </a:r>
            <a:r>
              <a:rPr lang="es-ES" dirty="0" err="1"/>
              <a:t>tobacco</a:t>
            </a:r>
            <a:r>
              <a:rPr lang="es-ES" dirty="0"/>
              <a:t> la que tiene el mayor margen de rentabilidad e ingresos.</a:t>
            </a:r>
            <a:br>
              <a:rPr lang="es-ES" dirty="0"/>
            </a:br>
            <a:br>
              <a:rPr lang="es-ES" dirty="0"/>
            </a:br>
            <a:r>
              <a:rPr lang="es-ES" dirty="0"/>
              <a:t>En general, podemos concluir que las empresas con mayores ingresos tienen un margen de rentabilidad más alto, lo que sugiere una relación entre el tamaño de la empresa y su rentabilidad.</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16</a:t>
            </a:fld>
            <a:endParaRPr lang="es-CO"/>
          </a:p>
        </p:txBody>
      </p:sp>
    </p:spTree>
    <p:extLst>
      <p:ext uri="{BB962C8B-B14F-4D97-AF65-F5344CB8AC3E}">
        <p14:creationId xmlns:p14="http://schemas.microsoft.com/office/powerpoint/2010/main" val="3611919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Podemos observar que la empresa con mayores pérdidas en la región de Norteamérica es la empresa de la industria de la </a:t>
            </a:r>
            <a:r>
              <a:rPr lang="es-ES" dirty="0" err="1"/>
              <a:t>technology</a:t>
            </a:r>
            <a:r>
              <a:rPr lang="es-ES" dirty="0"/>
              <a:t> hardware &amp; </a:t>
            </a:r>
            <a:r>
              <a:rPr lang="es-ES" dirty="0" err="1"/>
              <a:t>equipment</a:t>
            </a:r>
            <a:r>
              <a:rPr lang="es-ES" dirty="0"/>
              <a:t>, que ha perdido más de 200 mil dólares. También podemos observar que la mayoría de las empresas con mayores pérdidas pertenecen a las industrias de la </a:t>
            </a:r>
            <a:r>
              <a:rPr lang="es-ES" dirty="0" err="1"/>
              <a:t>technology</a:t>
            </a:r>
            <a:r>
              <a:rPr lang="es-ES" dirty="0"/>
              <a:t> hardware &amp; </a:t>
            </a:r>
            <a:r>
              <a:rPr lang="es-ES" dirty="0" err="1"/>
              <a:t>equipment</a:t>
            </a:r>
            <a:r>
              <a:rPr lang="es-ES" dirty="0"/>
              <a:t> y la </a:t>
            </a:r>
            <a:r>
              <a:rPr lang="es-ES" dirty="0" err="1"/>
              <a:t>food</a:t>
            </a:r>
            <a:r>
              <a:rPr lang="es-ES" dirty="0"/>
              <a:t>, </a:t>
            </a:r>
            <a:r>
              <a:rPr lang="es-ES" dirty="0" err="1"/>
              <a:t>drink</a:t>
            </a:r>
            <a:r>
              <a:rPr lang="es-ES" dirty="0"/>
              <a:t> &amp; </a:t>
            </a:r>
            <a:r>
              <a:rPr lang="es-ES" dirty="0" err="1"/>
              <a:t>tobacco</a:t>
            </a:r>
            <a:r>
              <a:rPr lang="es-ES" dirty="0"/>
              <a:t>.</a:t>
            </a:r>
            <a:br>
              <a:rPr lang="es-ES" dirty="0"/>
            </a:br>
            <a:br>
              <a:rPr lang="es-ES" dirty="0"/>
            </a:br>
            <a:r>
              <a:rPr lang="es-ES" dirty="0"/>
              <a:t>La gráfica también muestra que las empresas con mayores costos no necesariamente son las mismas que las que tienen mayores pérdidas. Podemos observar que la empresa de la industria de la </a:t>
            </a:r>
            <a:r>
              <a:rPr lang="es-ES" dirty="0" err="1"/>
              <a:t>health</a:t>
            </a:r>
            <a:r>
              <a:rPr lang="es-ES" dirty="0"/>
              <a:t> care </a:t>
            </a:r>
            <a:r>
              <a:rPr lang="es-ES" dirty="0" err="1"/>
              <a:t>equipment</a:t>
            </a:r>
            <a:r>
              <a:rPr lang="es-ES" dirty="0"/>
              <a:t> &amp; </a:t>
            </a:r>
            <a:r>
              <a:rPr lang="es-ES" dirty="0" err="1"/>
              <a:t>services</a:t>
            </a:r>
            <a:r>
              <a:rPr lang="es-ES" dirty="0"/>
              <a:t> y </a:t>
            </a:r>
            <a:r>
              <a:rPr lang="es-ES" dirty="0" err="1"/>
              <a:t>insurance</a:t>
            </a:r>
            <a:r>
              <a:rPr lang="es-ES" dirty="0"/>
              <a:t> tiene los mayores costos, pero no se encuentra entre las empresas con mayores pérdidas.</a:t>
            </a:r>
            <a:br>
              <a:rPr lang="es-ES" dirty="0"/>
            </a:br>
            <a:br>
              <a:rPr lang="es-ES" dirty="0"/>
            </a:br>
            <a:r>
              <a:rPr lang="es-ES" dirty="0"/>
              <a:t>En general, podemos concluir que la gráfica muestra una situación preocupante para algunas empresas en la región de Norteamérica, con pérdidas significativas en algunas industrias. Esto puede ser útil para tomar decisiones estratégicas hacia el futuro.</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17</a:t>
            </a:fld>
            <a:endParaRPr lang="es-CO"/>
          </a:p>
        </p:txBody>
      </p:sp>
    </p:spTree>
    <p:extLst>
      <p:ext uri="{BB962C8B-B14F-4D97-AF65-F5344CB8AC3E}">
        <p14:creationId xmlns:p14="http://schemas.microsoft.com/office/powerpoint/2010/main" val="1218979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Podemos observar que las empresas con una rentabilidad de activos más alta (ROA) tienden a estar en la parte superior derecha de la gráfica, lo que indica que tienen mayores ingresos y ganancias en relación con sus activos. Por otro lado, las empresas con una rentabilidad de activos más baja tienden a estar en la parte inferior izquierda de la gráfica, lo que indica que tienen menores ingresos y ganancias en relación con sus activos.</a:t>
            </a:r>
            <a:br>
              <a:rPr lang="es-ES" dirty="0"/>
            </a:br>
            <a:br>
              <a:rPr lang="es-ES" dirty="0"/>
            </a:br>
            <a:r>
              <a:rPr lang="es-ES" dirty="0"/>
              <a:t>También podemos observar que las empresas con mayores activos tienden a tener mayores ingresos y ganancias, pero no necesariamente tienen una rentabilidad de activos más alta.</a:t>
            </a:r>
            <a:br>
              <a:rPr lang="es-ES" dirty="0"/>
            </a:br>
            <a:br>
              <a:rPr lang="es-ES" dirty="0"/>
            </a:br>
            <a:r>
              <a:rPr lang="es-ES" dirty="0"/>
              <a:t>En general, podemos concluir que la gráfica muestra la relación entre ingresos, ganancias y activos de las empresas de la industria bancaria, y cómo la rentabilidad de los activos (ROA) afecta esta relación. Esto puede ser útil para tomar decisiones estratégicas hacia el futuro.</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18</a:t>
            </a:fld>
            <a:endParaRPr lang="es-CO"/>
          </a:p>
        </p:txBody>
      </p:sp>
    </p:spTree>
    <p:extLst>
      <p:ext uri="{BB962C8B-B14F-4D97-AF65-F5344CB8AC3E}">
        <p14:creationId xmlns:p14="http://schemas.microsoft.com/office/powerpoint/2010/main" val="2622449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Podemos observar que la mayoría de las empresas han experimentado un aumento en sus ganancias anuales a lo largo de los años, aunque algunas han tenido fluctuaciones más marcadas. También podemos observar que algunas empresas tienen ganancias anuales más altas que otras.</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19</a:t>
            </a:fld>
            <a:endParaRPr lang="es-CO"/>
          </a:p>
        </p:txBody>
      </p:sp>
    </p:spTree>
    <p:extLst>
      <p:ext uri="{BB962C8B-B14F-4D97-AF65-F5344CB8AC3E}">
        <p14:creationId xmlns:p14="http://schemas.microsoft.com/office/powerpoint/2010/main" val="396636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800" dirty="0"/>
              <a:t>Podemos observar que las 6 mejores industrias por valor de mercado son lideradas por empresas muy influyentes en la economía mundial, y se encuentran en sectores de alta demanda, como la tecnología y las finanzas. En particular, la industria de Tecnología de la Información es la que tiene una mayor presencia en la gráfica y es liderada por Apple.</a:t>
            </a:r>
            <a:br>
              <a:rPr lang="es-ES" sz="2800" dirty="0"/>
            </a:br>
            <a:br>
              <a:rPr lang="es-ES" sz="2800" dirty="0"/>
            </a:br>
            <a:r>
              <a:rPr lang="es-ES" sz="2800" dirty="0"/>
              <a:t>La animación permite visualizar cómo las empresas y las industrias cambian de posición a lo largo del tiempo. Podemos observar que algunas empresas mantienen su posición dominante en su sector, mientras que otras fluctúan en su valor de mercado y posición en la gráfica.</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21</a:t>
            </a:fld>
            <a:endParaRPr lang="es-CO"/>
          </a:p>
        </p:txBody>
      </p:sp>
    </p:spTree>
    <p:extLst>
      <p:ext uri="{BB962C8B-B14F-4D97-AF65-F5344CB8AC3E}">
        <p14:creationId xmlns:p14="http://schemas.microsoft.com/office/powerpoint/2010/main" val="429002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Segoe UI" panose="020B0502040204020203" pitchFamily="34" charset="0"/>
              </a:rPr>
              <a:t>Podemos ver que </a:t>
            </a:r>
            <a:r>
              <a:rPr lang="es-ES" sz="1800" dirty="0" err="1">
                <a:effectLst/>
                <a:latin typeface="Segoe UI" panose="020B0502040204020203" pitchFamily="34" charset="0"/>
              </a:rPr>
              <a:t>United</a:t>
            </a:r>
            <a:r>
              <a:rPr lang="es-ES" sz="1800" dirty="0">
                <a:effectLst/>
                <a:latin typeface="Segoe UI" panose="020B0502040204020203" pitchFamily="34" charset="0"/>
              </a:rPr>
              <a:t> </a:t>
            </a:r>
            <a:r>
              <a:rPr lang="es-ES" sz="1800" dirty="0" err="1">
                <a:effectLst/>
                <a:latin typeface="Segoe UI" panose="020B0502040204020203" pitchFamily="34" charset="0"/>
              </a:rPr>
              <a:t>States</a:t>
            </a:r>
            <a:r>
              <a:rPr lang="es-ES" sz="1800" dirty="0">
                <a:effectLst/>
                <a:latin typeface="Segoe UI" panose="020B0502040204020203" pitchFamily="34" charset="0"/>
              </a:rPr>
              <a:t> tiene la mayor cantidad de empresas en el </a:t>
            </a:r>
            <a:r>
              <a:rPr lang="es-ES" sz="1800" dirty="0" err="1">
                <a:effectLst/>
                <a:latin typeface="Segoe UI" panose="020B0502040204020203" pitchFamily="34" charset="0"/>
              </a:rPr>
              <a:t>dataset</a:t>
            </a:r>
            <a:r>
              <a:rPr lang="es-ES" sz="1800" dirty="0">
                <a:effectLst/>
                <a:latin typeface="Segoe UI" panose="020B0502040204020203" pitchFamily="34" charset="0"/>
              </a:rPr>
              <a:t>, seguido de Japón y China. También podemos ver que los países europeos como </a:t>
            </a:r>
            <a:r>
              <a:rPr lang="es-ES" sz="1800" dirty="0" err="1">
                <a:effectLst/>
                <a:latin typeface="Segoe UI" panose="020B0502040204020203" pitchFamily="34" charset="0"/>
              </a:rPr>
              <a:t>Switzerland</a:t>
            </a:r>
            <a:r>
              <a:rPr lang="es-ES" sz="1800" dirty="0">
                <a:effectLst/>
                <a:latin typeface="Segoe UI" panose="020B0502040204020203" pitchFamily="34" charset="0"/>
              </a:rPr>
              <a:t>, India y South </a:t>
            </a:r>
            <a:r>
              <a:rPr lang="es-ES" sz="1800" dirty="0" err="1">
                <a:effectLst/>
                <a:latin typeface="Segoe UI" panose="020B0502040204020203" pitchFamily="34" charset="0"/>
              </a:rPr>
              <a:t>Korea</a:t>
            </a:r>
            <a:r>
              <a:rPr lang="es-ES" sz="1800" dirty="0">
                <a:effectLst/>
                <a:latin typeface="Segoe UI" panose="020B0502040204020203" pitchFamily="34" charset="0"/>
              </a:rPr>
              <a:t> tienen una presencia significativa en el </a:t>
            </a:r>
            <a:r>
              <a:rPr lang="es-ES" sz="1800" dirty="0" err="1">
                <a:effectLst/>
                <a:latin typeface="Segoe UI" panose="020B0502040204020203" pitchFamily="34" charset="0"/>
              </a:rPr>
              <a:t>dataset</a:t>
            </a:r>
            <a:r>
              <a:rPr lang="es-ES" sz="1800" dirty="0">
                <a:effectLst/>
                <a:latin typeface="Segoe UI" panose="020B0502040204020203" pitchFamily="34" charset="0"/>
              </a:rPr>
              <a:t>.</a:t>
            </a:r>
            <a:endParaRPr lang="es-ES"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3</a:t>
            </a:fld>
            <a:endParaRPr lang="es-CO"/>
          </a:p>
        </p:txBody>
      </p:sp>
    </p:spTree>
    <p:extLst>
      <p:ext uri="{BB962C8B-B14F-4D97-AF65-F5344CB8AC3E}">
        <p14:creationId xmlns:p14="http://schemas.microsoft.com/office/powerpoint/2010/main" val="143666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Podemos concluir que esta gráfica proporciona una visión general de la cantidad de empleados que tienen las empresas en cada industria y cómo cambia a lo largo del tiempo. Además, podemos observar cuáles son las industrias con mayor cantidad de empleados y cómo se comparan con otras. Esto puede ser útil para realizar análisis comparativos y tomar decisiones estratégicas hacia el futuro en cuanto a la cantidad de empleados que se necesitan en cada industria y cómo esto puede afectar la economía en general.</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22</a:t>
            </a:fld>
            <a:endParaRPr lang="es-CO"/>
          </a:p>
        </p:txBody>
      </p:sp>
    </p:spTree>
    <p:extLst>
      <p:ext uri="{BB962C8B-B14F-4D97-AF65-F5344CB8AC3E}">
        <p14:creationId xmlns:p14="http://schemas.microsoft.com/office/powerpoint/2010/main" val="4252347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Podemos concluir que esta gráfica proporciona una visión general de las ventas globales que se han generado en diferentes países del mundo en el periodo de tiempo que va desde el 2015 hasta el 2022. Esto puede ser útil para realizar análisis comparativos y tomar decisiones estratégicas hacia el futuro en cuanto a las oportunidades de negocio que existen en cada país y cómo esto puede afectar la economía en general.</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23</a:t>
            </a:fld>
            <a:endParaRPr lang="es-CO"/>
          </a:p>
        </p:txBody>
      </p:sp>
    </p:spTree>
    <p:extLst>
      <p:ext uri="{BB962C8B-B14F-4D97-AF65-F5344CB8AC3E}">
        <p14:creationId xmlns:p14="http://schemas.microsoft.com/office/powerpoint/2010/main" val="2334094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Segoe UI" panose="020B0502040204020203" pitchFamily="34" charset="0"/>
              </a:rPr>
              <a:t>Podemos ver que </a:t>
            </a:r>
            <a:r>
              <a:rPr lang="es-ES" sz="1800" dirty="0" err="1">
                <a:effectLst/>
                <a:latin typeface="Segoe UI" panose="020B0502040204020203" pitchFamily="34" charset="0"/>
              </a:rPr>
              <a:t>United</a:t>
            </a:r>
            <a:r>
              <a:rPr lang="es-ES" sz="1800" dirty="0">
                <a:effectLst/>
                <a:latin typeface="Segoe UI" panose="020B0502040204020203" pitchFamily="34" charset="0"/>
              </a:rPr>
              <a:t> </a:t>
            </a:r>
            <a:r>
              <a:rPr lang="es-ES" sz="1800" dirty="0" err="1">
                <a:effectLst/>
                <a:latin typeface="Segoe UI" panose="020B0502040204020203" pitchFamily="34" charset="0"/>
              </a:rPr>
              <a:t>States</a:t>
            </a:r>
            <a:r>
              <a:rPr lang="es-ES" sz="1800" dirty="0">
                <a:effectLst/>
                <a:latin typeface="Segoe UI" panose="020B0502040204020203" pitchFamily="34" charset="0"/>
              </a:rPr>
              <a:t> tiene la mayor cantidad de empresas en el área de tecnología y telecomunicaciones, seguido de </a:t>
            </a:r>
            <a:r>
              <a:rPr lang="es-ES" sz="1800" dirty="0" err="1">
                <a:effectLst/>
                <a:latin typeface="Segoe UI" panose="020B0502040204020203" pitchFamily="34" charset="0"/>
              </a:rPr>
              <a:t>Taiwan</a:t>
            </a:r>
            <a:r>
              <a:rPr lang="es-ES" sz="1800" dirty="0">
                <a:effectLst/>
                <a:latin typeface="Segoe UI" panose="020B0502040204020203" pitchFamily="34" charset="0"/>
              </a:rPr>
              <a:t>, Japón y </a:t>
            </a:r>
            <a:r>
              <a:rPr lang="es-ES" sz="1800" dirty="0" err="1">
                <a:effectLst/>
                <a:latin typeface="Segoe UI" panose="020B0502040204020203" pitchFamily="34" charset="0"/>
              </a:rPr>
              <a:t>Germany</a:t>
            </a:r>
            <a:r>
              <a:rPr lang="es-ES" sz="1800" dirty="0">
                <a:effectLst/>
                <a:latin typeface="Segoe UI" panose="020B0502040204020203" pitchFamily="34" charset="0"/>
              </a:rPr>
              <a:t>. También podemos ver que </a:t>
            </a:r>
            <a:r>
              <a:rPr lang="es-ES" sz="1800" dirty="0" err="1">
                <a:effectLst/>
                <a:latin typeface="Segoe UI" panose="020B0502040204020203" pitchFamily="34" charset="0"/>
              </a:rPr>
              <a:t>United</a:t>
            </a:r>
            <a:r>
              <a:rPr lang="es-ES" sz="1800" dirty="0">
                <a:effectLst/>
                <a:latin typeface="Segoe UI" panose="020B0502040204020203" pitchFamily="34" charset="0"/>
              </a:rPr>
              <a:t> </a:t>
            </a:r>
            <a:r>
              <a:rPr lang="es-ES" sz="1800" dirty="0" err="1">
                <a:effectLst/>
                <a:latin typeface="Segoe UI" panose="020B0502040204020203" pitchFamily="34" charset="0"/>
              </a:rPr>
              <a:t>States</a:t>
            </a:r>
            <a:r>
              <a:rPr lang="es-ES" sz="1800" dirty="0">
                <a:effectLst/>
                <a:latin typeface="Segoe UI" panose="020B0502040204020203" pitchFamily="34" charset="0"/>
              </a:rPr>
              <a:t> domina el porcentaje de empresas en esta área en comparación con los otros 3 países.</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4</a:t>
            </a:fld>
            <a:endParaRPr lang="es-CO"/>
          </a:p>
        </p:txBody>
      </p:sp>
    </p:spTree>
    <p:extLst>
      <p:ext uri="{BB962C8B-B14F-4D97-AF65-F5344CB8AC3E}">
        <p14:creationId xmlns:p14="http://schemas.microsoft.com/office/powerpoint/2010/main" val="1125945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Segoe UI" panose="020B0502040204020203" pitchFamily="34" charset="0"/>
              </a:rPr>
              <a:t>Podemos ver que se encontró solo una empresa con mayores pérdidas es Starbucks. También podemos ver que el margen de pérdida de esta empresa es muy alto en comparación con los ingresos, lo que indica que esta empresa esta experimentando grandes pérdidas en la industria de hoteles, restaurantes y entretenimiento.</a:t>
            </a:r>
            <a:endParaRPr lang="es-MX" sz="1200" dirty="0">
              <a:latin typeface="Goudy Old Style" panose="02020502050305020303" pitchFamily="18" charset="0"/>
              <a:ea typeface="Cascadia Code" panose="020B0609020000020004" pitchFamily="49" charset="0"/>
              <a:cs typeface="Cascadia Code" panose="020B0609020000020004" pitchFamily="49"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5</a:t>
            </a:fld>
            <a:endParaRPr lang="es-CO"/>
          </a:p>
        </p:txBody>
      </p:sp>
    </p:spTree>
    <p:extLst>
      <p:ext uri="{BB962C8B-B14F-4D97-AF65-F5344CB8AC3E}">
        <p14:creationId xmlns:p14="http://schemas.microsoft.com/office/powerpoint/2010/main" val="1339580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Segoe UI" panose="020B0502040204020203" pitchFamily="34" charset="0"/>
              </a:rPr>
              <a:t>Podemos ver que hay algunas empresas con un margen de rentabilidad muy alto y activos significativos, mientras que la mayoría de las empresas tienen un margen de rentabilidad menor y activos más bajos. También podemos ver que las empresas con un margen de rentabilidad mayor al 20% están ubicadas en el extremo superior derecho del </a:t>
            </a:r>
            <a:r>
              <a:rPr lang="es-ES" sz="1800" dirty="0" err="1">
                <a:effectLst/>
                <a:latin typeface="Segoe UI" panose="020B0502040204020203" pitchFamily="34" charset="0"/>
              </a:rPr>
              <a:t>scatterplot</a:t>
            </a:r>
            <a:r>
              <a:rPr lang="es-ES" sz="1800" dirty="0">
                <a:effectLst/>
                <a:latin typeface="Segoe UI" panose="020B0502040204020203" pitchFamily="34" charset="0"/>
              </a:rPr>
              <a:t>, mientras que las empresas con un margen de rentabilidad menor o igual al 20% están ubicadas en el resto del </a:t>
            </a:r>
            <a:r>
              <a:rPr lang="es-ES" sz="1800" dirty="0" err="1">
                <a:effectLst/>
                <a:latin typeface="Segoe UI" panose="020B0502040204020203" pitchFamily="34" charset="0"/>
              </a:rPr>
              <a:t>scatterplot</a:t>
            </a:r>
            <a:r>
              <a:rPr lang="es-ES" sz="1800" dirty="0">
                <a:effectLst/>
                <a:latin typeface="Segoe UI" panose="020B0502040204020203" pitchFamily="34" charset="0"/>
              </a:rPr>
              <a:t>.</a:t>
            </a:r>
            <a:endParaRPr lang="es-ES" sz="1800" dirty="0">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6</a:t>
            </a:fld>
            <a:endParaRPr lang="es-CO"/>
          </a:p>
        </p:txBody>
      </p:sp>
    </p:spTree>
    <p:extLst>
      <p:ext uri="{BB962C8B-B14F-4D97-AF65-F5344CB8AC3E}">
        <p14:creationId xmlns:p14="http://schemas.microsoft.com/office/powerpoint/2010/main" val="152634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Segoe UI" panose="020B0502040204020203" pitchFamily="34" charset="0"/>
              </a:rPr>
              <a:t>Podemos ver que hay algunas industrias con un margen de rentabilidad muy alto y otras con un margen de rentabilidad menor. También podemos ver que algunas empresas están ubicadas lejos de las demás, lo que indica que tienen un margen de rentabilidad significativamente mayor que las otras empresas en su industria.</a:t>
            </a:r>
            <a:endParaRPr lang="es-ES" sz="1800" dirty="0">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7</a:t>
            </a:fld>
            <a:endParaRPr lang="es-CO"/>
          </a:p>
        </p:txBody>
      </p:sp>
    </p:spTree>
    <p:extLst>
      <p:ext uri="{BB962C8B-B14F-4D97-AF65-F5344CB8AC3E}">
        <p14:creationId xmlns:p14="http://schemas.microsoft.com/office/powerpoint/2010/main" val="22066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Segoe UI" panose="020B0502040204020203" pitchFamily="34" charset="0"/>
              </a:rPr>
              <a:t>Podemos ver que hay algunas empresas con una pérdida muy alta y otras con una pérdida menor. También podemos ver que algunas empresas están ubicadas lejos de las demás, lo que indica que tienen una pérdida significativamente mayor que las otras empresas en su industria.</a:t>
            </a:r>
            <a:endParaRPr lang="es-ES" sz="1800" dirty="0">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8</a:t>
            </a:fld>
            <a:endParaRPr lang="es-CO"/>
          </a:p>
        </p:txBody>
      </p:sp>
    </p:spTree>
    <p:extLst>
      <p:ext uri="{BB962C8B-B14F-4D97-AF65-F5344CB8AC3E}">
        <p14:creationId xmlns:p14="http://schemas.microsoft.com/office/powerpoint/2010/main" val="485641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Segoe UI" panose="020B0502040204020203" pitchFamily="34" charset="0"/>
              </a:rPr>
              <a:t>Esta gráfica es útil para visualizar la relación entre la rentabilidad de los activos, el margen de rentabilidad y los activos en millones de dólares de las empresas de la industria bancaria del </a:t>
            </a:r>
            <a:r>
              <a:rPr lang="es-ES" sz="1800" dirty="0" err="1">
                <a:effectLst/>
                <a:latin typeface="Segoe UI" panose="020B0502040204020203" pitchFamily="34" charset="0"/>
              </a:rPr>
              <a:t>dataset</a:t>
            </a:r>
            <a:r>
              <a:rPr lang="es-ES" sz="1800" dirty="0">
                <a:effectLst/>
                <a:latin typeface="Segoe UI" panose="020B0502040204020203" pitchFamily="34" charset="0"/>
              </a:rPr>
              <a:t> df_2022 donde encontramos que todas las empresas bancarios superen los 30.000 millones de </a:t>
            </a:r>
            <a:r>
              <a:rPr lang="es-ES" sz="1800" dirty="0" err="1">
                <a:effectLst/>
                <a:latin typeface="Segoe UI" panose="020B0502040204020203" pitchFamily="34" charset="0"/>
              </a:rPr>
              <a:t>dolares</a:t>
            </a:r>
            <a:r>
              <a:rPr lang="es-ES" sz="1800" dirty="0">
                <a:effectLst/>
                <a:latin typeface="Segoe UI" panose="020B0502040204020203" pitchFamily="34" charset="0"/>
              </a:rPr>
              <a:t>. Al observar la gráfica, podemos ver que hay una relación positiva entre la rentabilidad de los activos y el margen de rentabilidad, y que las empresas con activos mayores tienden a tener un margen de rentabilidad mayor.</a:t>
            </a:r>
            <a:endParaRPr lang="es-ES" sz="1800" dirty="0">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9</a:t>
            </a:fld>
            <a:endParaRPr lang="es-CO"/>
          </a:p>
        </p:txBody>
      </p:sp>
    </p:spTree>
    <p:extLst>
      <p:ext uri="{BB962C8B-B14F-4D97-AF65-F5344CB8AC3E}">
        <p14:creationId xmlns:p14="http://schemas.microsoft.com/office/powerpoint/2010/main" val="246491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Segoe UI" panose="020B0502040204020203" pitchFamily="34" charset="0"/>
              </a:rPr>
              <a:t>Podemos ver que AAPL, GOOG, y AMZN muestran una tendencia mas estable a comparación MSFT tiende hacer mas alcista en los precios de cierre a lo largo del año, mientras que TSLA tienen una tendencia más volátil. Además, para cada acción, podemos ver las semanas con los precios más altos y más bajos.</a:t>
            </a:r>
            <a:endParaRPr lang="es-ES" sz="1800" dirty="0">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6A330362-6649-40F0-BB4F-3C4D9ECF5FDE}" type="slidenum">
              <a:rPr lang="es-CO" smtClean="0"/>
              <a:t>10</a:t>
            </a:fld>
            <a:endParaRPr lang="es-CO"/>
          </a:p>
        </p:txBody>
      </p:sp>
    </p:spTree>
    <p:extLst>
      <p:ext uri="{BB962C8B-B14F-4D97-AF65-F5344CB8AC3E}">
        <p14:creationId xmlns:p14="http://schemas.microsoft.com/office/powerpoint/2010/main" val="207559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30DB6E-0986-1DC3-56A6-23E67CA5B69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08D8251-D5C5-A52A-3EE2-FBD54CDC01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63C6C2E-CCA2-0872-895D-26AB4F3DF6DD}"/>
              </a:ext>
            </a:extLst>
          </p:cNvPr>
          <p:cNvSpPr>
            <a:spLocks noGrp="1"/>
          </p:cNvSpPr>
          <p:nvPr>
            <p:ph type="dt" sz="half" idx="10"/>
          </p:nvPr>
        </p:nvSpPr>
        <p:spPr/>
        <p:txBody>
          <a:bodyPr/>
          <a:lstStyle/>
          <a:p>
            <a:fld id="{43788F4B-5789-490C-BFE6-7EABBC536309}" type="datetimeFigureOut">
              <a:rPr lang="es-CO" smtClean="0"/>
              <a:t>30/06/2023</a:t>
            </a:fld>
            <a:endParaRPr lang="es-CO"/>
          </a:p>
        </p:txBody>
      </p:sp>
      <p:sp>
        <p:nvSpPr>
          <p:cNvPr id="5" name="Marcador de pie de página 4">
            <a:extLst>
              <a:ext uri="{FF2B5EF4-FFF2-40B4-BE49-F238E27FC236}">
                <a16:creationId xmlns:a16="http://schemas.microsoft.com/office/drawing/2014/main" id="{32993C34-8C1F-F079-49F8-6D2F8F7A279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B7FB32D-796E-F3C1-1248-729B7F927098}"/>
              </a:ext>
            </a:extLst>
          </p:cNvPr>
          <p:cNvSpPr>
            <a:spLocks noGrp="1"/>
          </p:cNvSpPr>
          <p:nvPr>
            <p:ph type="sldNum" sz="quarter" idx="12"/>
          </p:nvPr>
        </p:nvSpPr>
        <p:spPr/>
        <p:txBody>
          <a:bodyPr/>
          <a:lstStyle/>
          <a:p>
            <a:fld id="{D05F3F50-F5D7-4E0A-9D55-3404CFCE7FE4}" type="slidenum">
              <a:rPr lang="es-CO" smtClean="0"/>
              <a:t>‹Nº›</a:t>
            </a:fld>
            <a:endParaRPr lang="es-CO"/>
          </a:p>
        </p:txBody>
      </p:sp>
    </p:spTree>
    <p:extLst>
      <p:ext uri="{BB962C8B-B14F-4D97-AF65-F5344CB8AC3E}">
        <p14:creationId xmlns:p14="http://schemas.microsoft.com/office/powerpoint/2010/main" val="2295855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D8EEE-0845-B029-7A5D-0A665C058AD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FCA9B6B-76A4-45C4-C106-AEBA0B9A07A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492B1F5-38E4-05C2-D5AD-AE2F1AB42641}"/>
              </a:ext>
            </a:extLst>
          </p:cNvPr>
          <p:cNvSpPr>
            <a:spLocks noGrp="1"/>
          </p:cNvSpPr>
          <p:nvPr>
            <p:ph type="dt" sz="half" idx="10"/>
          </p:nvPr>
        </p:nvSpPr>
        <p:spPr/>
        <p:txBody>
          <a:bodyPr/>
          <a:lstStyle/>
          <a:p>
            <a:fld id="{43788F4B-5789-490C-BFE6-7EABBC536309}" type="datetimeFigureOut">
              <a:rPr lang="es-CO" smtClean="0"/>
              <a:t>30/06/2023</a:t>
            </a:fld>
            <a:endParaRPr lang="es-CO"/>
          </a:p>
        </p:txBody>
      </p:sp>
      <p:sp>
        <p:nvSpPr>
          <p:cNvPr id="5" name="Marcador de pie de página 4">
            <a:extLst>
              <a:ext uri="{FF2B5EF4-FFF2-40B4-BE49-F238E27FC236}">
                <a16:creationId xmlns:a16="http://schemas.microsoft.com/office/drawing/2014/main" id="{47DDF999-74DD-20B3-0565-FF08433A7D5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BD3C608-B232-7069-A4D6-2ED2EA96BB94}"/>
              </a:ext>
            </a:extLst>
          </p:cNvPr>
          <p:cNvSpPr>
            <a:spLocks noGrp="1"/>
          </p:cNvSpPr>
          <p:nvPr>
            <p:ph type="sldNum" sz="quarter" idx="12"/>
          </p:nvPr>
        </p:nvSpPr>
        <p:spPr/>
        <p:txBody>
          <a:bodyPr/>
          <a:lstStyle/>
          <a:p>
            <a:fld id="{D05F3F50-F5D7-4E0A-9D55-3404CFCE7FE4}" type="slidenum">
              <a:rPr lang="es-CO" smtClean="0"/>
              <a:t>‹Nº›</a:t>
            </a:fld>
            <a:endParaRPr lang="es-CO"/>
          </a:p>
        </p:txBody>
      </p:sp>
    </p:spTree>
    <p:extLst>
      <p:ext uri="{BB962C8B-B14F-4D97-AF65-F5344CB8AC3E}">
        <p14:creationId xmlns:p14="http://schemas.microsoft.com/office/powerpoint/2010/main" val="747386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9F01B95-2162-5FFD-3BE9-BF94FFC4FF8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D053805-4B27-27DD-3E3C-3A235EF7CCC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962515-C017-747F-D5DC-1B7B252135CE}"/>
              </a:ext>
            </a:extLst>
          </p:cNvPr>
          <p:cNvSpPr>
            <a:spLocks noGrp="1"/>
          </p:cNvSpPr>
          <p:nvPr>
            <p:ph type="dt" sz="half" idx="10"/>
          </p:nvPr>
        </p:nvSpPr>
        <p:spPr/>
        <p:txBody>
          <a:bodyPr/>
          <a:lstStyle/>
          <a:p>
            <a:fld id="{43788F4B-5789-490C-BFE6-7EABBC536309}" type="datetimeFigureOut">
              <a:rPr lang="es-CO" smtClean="0"/>
              <a:t>30/06/2023</a:t>
            </a:fld>
            <a:endParaRPr lang="es-CO"/>
          </a:p>
        </p:txBody>
      </p:sp>
      <p:sp>
        <p:nvSpPr>
          <p:cNvPr id="5" name="Marcador de pie de página 4">
            <a:extLst>
              <a:ext uri="{FF2B5EF4-FFF2-40B4-BE49-F238E27FC236}">
                <a16:creationId xmlns:a16="http://schemas.microsoft.com/office/drawing/2014/main" id="{0594CE39-F048-7259-96AE-7D4DC7002BB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1851117-ACF3-4FCF-CB8D-C920B0ADCA09}"/>
              </a:ext>
            </a:extLst>
          </p:cNvPr>
          <p:cNvSpPr>
            <a:spLocks noGrp="1"/>
          </p:cNvSpPr>
          <p:nvPr>
            <p:ph type="sldNum" sz="quarter" idx="12"/>
          </p:nvPr>
        </p:nvSpPr>
        <p:spPr/>
        <p:txBody>
          <a:bodyPr/>
          <a:lstStyle/>
          <a:p>
            <a:fld id="{D05F3F50-F5D7-4E0A-9D55-3404CFCE7FE4}" type="slidenum">
              <a:rPr lang="es-CO" smtClean="0"/>
              <a:t>‹Nº›</a:t>
            </a:fld>
            <a:endParaRPr lang="es-CO"/>
          </a:p>
        </p:txBody>
      </p:sp>
    </p:spTree>
    <p:extLst>
      <p:ext uri="{BB962C8B-B14F-4D97-AF65-F5344CB8AC3E}">
        <p14:creationId xmlns:p14="http://schemas.microsoft.com/office/powerpoint/2010/main" val="2189730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33D05A-DE46-1D4A-B0BB-7E1185FC5A2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CB7523F-2398-9322-18FF-02355003F92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C363DD9-9EC7-0365-1090-5D05A1997A46}"/>
              </a:ext>
            </a:extLst>
          </p:cNvPr>
          <p:cNvSpPr>
            <a:spLocks noGrp="1"/>
          </p:cNvSpPr>
          <p:nvPr>
            <p:ph type="dt" sz="half" idx="10"/>
          </p:nvPr>
        </p:nvSpPr>
        <p:spPr/>
        <p:txBody>
          <a:bodyPr/>
          <a:lstStyle/>
          <a:p>
            <a:fld id="{43788F4B-5789-490C-BFE6-7EABBC536309}" type="datetimeFigureOut">
              <a:rPr lang="es-CO" smtClean="0"/>
              <a:t>30/06/2023</a:t>
            </a:fld>
            <a:endParaRPr lang="es-CO"/>
          </a:p>
        </p:txBody>
      </p:sp>
      <p:sp>
        <p:nvSpPr>
          <p:cNvPr id="5" name="Marcador de pie de página 4">
            <a:extLst>
              <a:ext uri="{FF2B5EF4-FFF2-40B4-BE49-F238E27FC236}">
                <a16:creationId xmlns:a16="http://schemas.microsoft.com/office/drawing/2014/main" id="{05EC4F1B-F223-C26E-77BB-D3DEC3A6749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EAB76DB-D0E9-F4A5-1885-C71AFC6DCFA0}"/>
              </a:ext>
            </a:extLst>
          </p:cNvPr>
          <p:cNvSpPr>
            <a:spLocks noGrp="1"/>
          </p:cNvSpPr>
          <p:nvPr>
            <p:ph type="sldNum" sz="quarter" idx="12"/>
          </p:nvPr>
        </p:nvSpPr>
        <p:spPr/>
        <p:txBody>
          <a:bodyPr/>
          <a:lstStyle/>
          <a:p>
            <a:fld id="{D05F3F50-F5D7-4E0A-9D55-3404CFCE7FE4}" type="slidenum">
              <a:rPr lang="es-CO" smtClean="0"/>
              <a:t>‹Nº›</a:t>
            </a:fld>
            <a:endParaRPr lang="es-CO"/>
          </a:p>
        </p:txBody>
      </p:sp>
    </p:spTree>
    <p:extLst>
      <p:ext uri="{BB962C8B-B14F-4D97-AF65-F5344CB8AC3E}">
        <p14:creationId xmlns:p14="http://schemas.microsoft.com/office/powerpoint/2010/main" val="29284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A08E93-8924-C99A-416A-E527450FE4D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37DB760-7F3A-F368-83B4-F60AD64CF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38F7AC6-CAD4-453A-C6D6-AE02CE0881CB}"/>
              </a:ext>
            </a:extLst>
          </p:cNvPr>
          <p:cNvSpPr>
            <a:spLocks noGrp="1"/>
          </p:cNvSpPr>
          <p:nvPr>
            <p:ph type="dt" sz="half" idx="10"/>
          </p:nvPr>
        </p:nvSpPr>
        <p:spPr/>
        <p:txBody>
          <a:bodyPr/>
          <a:lstStyle/>
          <a:p>
            <a:fld id="{43788F4B-5789-490C-BFE6-7EABBC536309}" type="datetimeFigureOut">
              <a:rPr lang="es-CO" smtClean="0"/>
              <a:t>30/06/2023</a:t>
            </a:fld>
            <a:endParaRPr lang="es-CO"/>
          </a:p>
        </p:txBody>
      </p:sp>
      <p:sp>
        <p:nvSpPr>
          <p:cNvPr id="5" name="Marcador de pie de página 4">
            <a:extLst>
              <a:ext uri="{FF2B5EF4-FFF2-40B4-BE49-F238E27FC236}">
                <a16:creationId xmlns:a16="http://schemas.microsoft.com/office/drawing/2014/main" id="{F1AAE0D4-D368-0D59-E710-0F3C7FD1EB6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710BF5D-FF94-0934-5C19-BD7C5F3F4F2B}"/>
              </a:ext>
            </a:extLst>
          </p:cNvPr>
          <p:cNvSpPr>
            <a:spLocks noGrp="1"/>
          </p:cNvSpPr>
          <p:nvPr>
            <p:ph type="sldNum" sz="quarter" idx="12"/>
          </p:nvPr>
        </p:nvSpPr>
        <p:spPr/>
        <p:txBody>
          <a:bodyPr/>
          <a:lstStyle/>
          <a:p>
            <a:fld id="{D05F3F50-F5D7-4E0A-9D55-3404CFCE7FE4}" type="slidenum">
              <a:rPr lang="es-CO" smtClean="0"/>
              <a:t>‹Nº›</a:t>
            </a:fld>
            <a:endParaRPr lang="es-CO"/>
          </a:p>
        </p:txBody>
      </p:sp>
    </p:spTree>
    <p:extLst>
      <p:ext uri="{BB962C8B-B14F-4D97-AF65-F5344CB8AC3E}">
        <p14:creationId xmlns:p14="http://schemas.microsoft.com/office/powerpoint/2010/main" val="2395559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8DC722-0938-BC66-7D6D-64FAE9706AE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FA4C163-9276-A8D0-336D-1350A19C388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04913FB5-D8C5-8EC0-CFA7-02176A5EC97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9891361-FA04-5BEB-5F12-572C3AD94F18}"/>
              </a:ext>
            </a:extLst>
          </p:cNvPr>
          <p:cNvSpPr>
            <a:spLocks noGrp="1"/>
          </p:cNvSpPr>
          <p:nvPr>
            <p:ph type="dt" sz="half" idx="10"/>
          </p:nvPr>
        </p:nvSpPr>
        <p:spPr/>
        <p:txBody>
          <a:bodyPr/>
          <a:lstStyle/>
          <a:p>
            <a:fld id="{43788F4B-5789-490C-BFE6-7EABBC536309}" type="datetimeFigureOut">
              <a:rPr lang="es-CO" smtClean="0"/>
              <a:t>30/06/2023</a:t>
            </a:fld>
            <a:endParaRPr lang="es-CO"/>
          </a:p>
        </p:txBody>
      </p:sp>
      <p:sp>
        <p:nvSpPr>
          <p:cNvPr id="6" name="Marcador de pie de página 5">
            <a:extLst>
              <a:ext uri="{FF2B5EF4-FFF2-40B4-BE49-F238E27FC236}">
                <a16:creationId xmlns:a16="http://schemas.microsoft.com/office/drawing/2014/main" id="{7D950932-404C-0731-3A1E-868263F319B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453DF13-BCBA-15F3-2D88-E9895AECF986}"/>
              </a:ext>
            </a:extLst>
          </p:cNvPr>
          <p:cNvSpPr>
            <a:spLocks noGrp="1"/>
          </p:cNvSpPr>
          <p:nvPr>
            <p:ph type="sldNum" sz="quarter" idx="12"/>
          </p:nvPr>
        </p:nvSpPr>
        <p:spPr/>
        <p:txBody>
          <a:bodyPr/>
          <a:lstStyle/>
          <a:p>
            <a:fld id="{D05F3F50-F5D7-4E0A-9D55-3404CFCE7FE4}" type="slidenum">
              <a:rPr lang="es-CO" smtClean="0"/>
              <a:t>‹Nº›</a:t>
            </a:fld>
            <a:endParaRPr lang="es-CO"/>
          </a:p>
        </p:txBody>
      </p:sp>
    </p:spTree>
    <p:extLst>
      <p:ext uri="{BB962C8B-B14F-4D97-AF65-F5344CB8AC3E}">
        <p14:creationId xmlns:p14="http://schemas.microsoft.com/office/powerpoint/2010/main" val="142470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E8068D-9B82-C082-3B97-F8077925CE4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669553D-8EF3-71C8-BDAE-F846D290C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9E26577-DE0B-6C9C-2654-8C448CBC0B3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BE86DF8C-3D0E-CFCA-60BC-16912B13B7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61E863D-3460-B45A-C507-C9D69A62257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7034918-AD45-9A90-1B19-F1F3DB35765C}"/>
              </a:ext>
            </a:extLst>
          </p:cNvPr>
          <p:cNvSpPr>
            <a:spLocks noGrp="1"/>
          </p:cNvSpPr>
          <p:nvPr>
            <p:ph type="dt" sz="half" idx="10"/>
          </p:nvPr>
        </p:nvSpPr>
        <p:spPr/>
        <p:txBody>
          <a:bodyPr/>
          <a:lstStyle/>
          <a:p>
            <a:fld id="{43788F4B-5789-490C-BFE6-7EABBC536309}" type="datetimeFigureOut">
              <a:rPr lang="es-CO" smtClean="0"/>
              <a:t>30/06/2023</a:t>
            </a:fld>
            <a:endParaRPr lang="es-CO"/>
          </a:p>
        </p:txBody>
      </p:sp>
      <p:sp>
        <p:nvSpPr>
          <p:cNvPr id="8" name="Marcador de pie de página 7">
            <a:extLst>
              <a:ext uri="{FF2B5EF4-FFF2-40B4-BE49-F238E27FC236}">
                <a16:creationId xmlns:a16="http://schemas.microsoft.com/office/drawing/2014/main" id="{30DEFBE4-EEFA-B472-DEFE-F8F21610E31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1DE18DC-DCFE-5600-EF55-D9F449BDBC32}"/>
              </a:ext>
            </a:extLst>
          </p:cNvPr>
          <p:cNvSpPr>
            <a:spLocks noGrp="1"/>
          </p:cNvSpPr>
          <p:nvPr>
            <p:ph type="sldNum" sz="quarter" idx="12"/>
          </p:nvPr>
        </p:nvSpPr>
        <p:spPr/>
        <p:txBody>
          <a:bodyPr/>
          <a:lstStyle/>
          <a:p>
            <a:fld id="{D05F3F50-F5D7-4E0A-9D55-3404CFCE7FE4}" type="slidenum">
              <a:rPr lang="es-CO" smtClean="0"/>
              <a:t>‹Nº›</a:t>
            </a:fld>
            <a:endParaRPr lang="es-CO"/>
          </a:p>
        </p:txBody>
      </p:sp>
    </p:spTree>
    <p:extLst>
      <p:ext uri="{BB962C8B-B14F-4D97-AF65-F5344CB8AC3E}">
        <p14:creationId xmlns:p14="http://schemas.microsoft.com/office/powerpoint/2010/main" val="1589081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7B657-10FE-4137-BC3B-21B55943AFC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363E1B85-B70C-3CE1-A7CF-931E70446C57}"/>
              </a:ext>
            </a:extLst>
          </p:cNvPr>
          <p:cNvSpPr>
            <a:spLocks noGrp="1"/>
          </p:cNvSpPr>
          <p:nvPr>
            <p:ph type="dt" sz="half" idx="10"/>
          </p:nvPr>
        </p:nvSpPr>
        <p:spPr/>
        <p:txBody>
          <a:bodyPr/>
          <a:lstStyle/>
          <a:p>
            <a:fld id="{43788F4B-5789-490C-BFE6-7EABBC536309}" type="datetimeFigureOut">
              <a:rPr lang="es-CO" smtClean="0"/>
              <a:t>30/06/2023</a:t>
            </a:fld>
            <a:endParaRPr lang="es-CO"/>
          </a:p>
        </p:txBody>
      </p:sp>
      <p:sp>
        <p:nvSpPr>
          <p:cNvPr id="4" name="Marcador de pie de página 3">
            <a:extLst>
              <a:ext uri="{FF2B5EF4-FFF2-40B4-BE49-F238E27FC236}">
                <a16:creationId xmlns:a16="http://schemas.microsoft.com/office/drawing/2014/main" id="{1B9D0B37-D0BA-0934-954B-1DF5DD1262B5}"/>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BA928526-57DE-B11F-845B-552DB0B59145}"/>
              </a:ext>
            </a:extLst>
          </p:cNvPr>
          <p:cNvSpPr>
            <a:spLocks noGrp="1"/>
          </p:cNvSpPr>
          <p:nvPr>
            <p:ph type="sldNum" sz="quarter" idx="12"/>
          </p:nvPr>
        </p:nvSpPr>
        <p:spPr/>
        <p:txBody>
          <a:bodyPr/>
          <a:lstStyle/>
          <a:p>
            <a:fld id="{D05F3F50-F5D7-4E0A-9D55-3404CFCE7FE4}" type="slidenum">
              <a:rPr lang="es-CO" smtClean="0"/>
              <a:t>‹Nº›</a:t>
            </a:fld>
            <a:endParaRPr lang="es-CO"/>
          </a:p>
        </p:txBody>
      </p:sp>
    </p:spTree>
    <p:extLst>
      <p:ext uri="{BB962C8B-B14F-4D97-AF65-F5344CB8AC3E}">
        <p14:creationId xmlns:p14="http://schemas.microsoft.com/office/powerpoint/2010/main" val="591735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85EBBF4-241D-26A7-9A19-8162270DDA39}"/>
              </a:ext>
            </a:extLst>
          </p:cNvPr>
          <p:cNvSpPr>
            <a:spLocks noGrp="1"/>
          </p:cNvSpPr>
          <p:nvPr>
            <p:ph type="dt" sz="half" idx="10"/>
          </p:nvPr>
        </p:nvSpPr>
        <p:spPr/>
        <p:txBody>
          <a:bodyPr/>
          <a:lstStyle/>
          <a:p>
            <a:fld id="{43788F4B-5789-490C-BFE6-7EABBC536309}" type="datetimeFigureOut">
              <a:rPr lang="es-CO" smtClean="0"/>
              <a:t>30/06/2023</a:t>
            </a:fld>
            <a:endParaRPr lang="es-CO"/>
          </a:p>
        </p:txBody>
      </p:sp>
      <p:sp>
        <p:nvSpPr>
          <p:cNvPr id="3" name="Marcador de pie de página 2">
            <a:extLst>
              <a:ext uri="{FF2B5EF4-FFF2-40B4-BE49-F238E27FC236}">
                <a16:creationId xmlns:a16="http://schemas.microsoft.com/office/drawing/2014/main" id="{0E898A0C-F9A5-4F19-59C9-7CB347187555}"/>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09456D6-B177-3AC7-C615-E70B07F9402F}"/>
              </a:ext>
            </a:extLst>
          </p:cNvPr>
          <p:cNvSpPr>
            <a:spLocks noGrp="1"/>
          </p:cNvSpPr>
          <p:nvPr>
            <p:ph type="sldNum" sz="quarter" idx="12"/>
          </p:nvPr>
        </p:nvSpPr>
        <p:spPr/>
        <p:txBody>
          <a:bodyPr/>
          <a:lstStyle/>
          <a:p>
            <a:fld id="{D05F3F50-F5D7-4E0A-9D55-3404CFCE7FE4}" type="slidenum">
              <a:rPr lang="es-CO" smtClean="0"/>
              <a:t>‹Nº›</a:t>
            </a:fld>
            <a:endParaRPr lang="es-CO"/>
          </a:p>
        </p:txBody>
      </p:sp>
    </p:spTree>
    <p:extLst>
      <p:ext uri="{BB962C8B-B14F-4D97-AF65-F5344CB8AC3E}">
        <p14:creationId xmlns:p14="http://schemas.microsoft.com/office/powerpoint/2010/main" val="491371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81C5B-0B84-91C4-F47E-BA341932C4C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70868AC-62E8-C6F5-E6EE-90ED279165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925FD639-A825-9CB7-BDE3-9F1F903BA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0C5411C-657A-E02A-10EE-CF5AA936C1ED}"/>
              </a:ext>
            </a:extLst>
          </p:cNvPr>
          <p:cNvSpPr>
            <a:spLocks noGrp="1"/>
          </p:cNvSpPr>
          <p:nvPr>
            <p:ph type="dt" sz="half" idx="10"/>
          </p:nvPr>
        </p:nvSpPr>
        <p:spPr/>
        <p:txBody>
          <a:bodyPr/>
          <a:lstStyle/>
          <a:p>
            <a:fld id="{43788F4B-5789-490C-BFE6-7EABBC536309}" type="datetimeFigureOut">
              <a:rPr lang="es-CO" smtClean="0"/>
              <a:t>30/06/2023</a:t>
            </a:fld>
            <a:endParaRPr lang="es-CO"/>
          </a:p>
        </p:txBody>
      </p:sp>
      <p:sp>
        <p:nvSpPr>
          <p:cNvPr id="6" name="Marcador de pie de página 5">
            <a:extLst>
              <a:ext uri="{FF2B5EF4-FFF2-40B4-BE49-F238E27FC236}">
                <a16:creationId xmlns:a16="http://schemas.microsoft.com/office/drawing/2014/main" id="{400CE0EE-D618-2CCA-F986-EAC9193E78F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67549F0-A84C-2855-7AA1-D6D00FBDF8EE}"/>
              </a:ext>
            </a:extLst>
          </p:cNvPr>
          <p:cNvSpPr>
            <a:spLocks noGrp="1"/>
          </p:cNvSpPr>
          <p:nvPr>
            <p:ph type="sldNum" sz="quarter" idx="12"/>
          </p:nvPr>
        </p:nvSpPr>
        <p:spPr/>
        <p:txBody>
          <a:bodyPr/>
          <a:lstStyle/>
          <a:p>
            <a:fld id="{D05F3F50-F5D7-4E0A-9D55-3404CFCE7FE4}" type="slidenum">
              <a:rPr lang="es-CO" smtClean="0"/>
              <a:t>‹Nº›</a:t>
            </a:fld>
            <a:endParaRPr lang="es-CO"/>
          </a:p>
        </p:txBody>
      </p:sp>
    </p:spTree>
    <p:extLst>
      <p:ext uri="{BB962C8B-B14F-4D97-AF65-F5344CB8AC3E}">
        <p14:creationId xmlns:p14="http://schemas.microsoft.com/office/powerpoint/2010/main" val="1097242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BA1105-8791-0A63-6A4C-54A4EC8020D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8CBEF6C7-0C97-F0A5-E1DE-A4E5F6D02D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CE93661C-4D95-D9D5-F91A-617BC1A80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05D35A2-4D3C-E7C0-5149-93A8BA740BA6}"/>
              </a:ext>
            </a:extLst>
          </p:cNvPr>
          <p:cNvSpPr>
            <a:spLocks noGrp="1"/>
          </p:cNvSpPr>
          <p:nvPr>
            <p:ph type="dt" sz="half" idx="10"/>
          </p:nvPr>
        </p:nvSpPr>
        <p:spPr/>
        <p:txBody>
          <a:bodyPr/>
          <a:lstStyle/>
          <a:p>
            <a:fld id="{43788F4B-5789-490C-BFE6-7EABBC536309}" type="datetimeFigureOut">
              <a:rPr lang="es-CO" smtClean="0"/>
              <a:t>30/06/2023</a:t>
            </a:fld>
            <a:endParaRPr lang="es-CO"/>
          </a:p>
        </p:txBody>
      </p:sp>
      <p:sp>
        <p:nvSpPr>
          <p:cNvPr id="6" name="Marcador de pie de página 5">
            <a:extLst>
              <a:ext uri="{FF2B5EF4-FFF2-40B4-BE49-F238E27FC236}">
                <a16:creationId xmlns:a16="http://schemas.microsoft.com/office/drawing/2014/main" id="{56C56498-7AA9-6BD7-8E07-BDD8954BC4C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0960E79-016A-0991-A1C8-9FFA35371F14}"/>
              </a:ext>
            </a:extLst>
          </p:cNvPr>
          <p:cNvSpPr>
            <a:spLocks noGrp="1"/>
          </p:cNvSpPr>
          <p:nvPr>
            <p:ph type="sldNum" sz="quarter" idx="12"/>
          </p:nvPr>
        </p:nvSpPr>
        <p:spPr/>
        <p:txBody>
          <a:bodyPr/>
          <a:lstStyle/>
          <a:p>
            <a:fld id="{D05F3F50-F5D7-4E0A-9D55-3404CFCE7FE4}" type="slidenum">
              <a:rPr lang="es-CO" smtClean="0"/>
              <a:t>‹Nº›</a:t>
            </a:fld>
            <a:endParaRPr lang="es-CO"/>
          </a:p>
        </p:txBody>
      </p:sp>
    </p:spTree>
    <p:extLst>
      <p:ext uri="{BB962C8B-B14F-4D97-AF65-F5344CB8AC3E}">
        <p14:creationId xmlns:p14="http://schemas.microsoft.com/office/powerpoint/2010/main" val="4205327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39DEC5D-3664-DCDC-49DE-085099E151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4BD5BF9-1BDD-42FE-53EE-0E01A93CE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2DCB7E8-5DDC-9C09-56EC-32C0931CF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788F4B-5789-490C-BFE6-7EABBC536309}" type="datetimeFigureOut">
              <a:rPr lang="es-CO" smtClean="0"/>
              <a:t>30/06/2023</a:t>
            </a:fld>
            <a:endParaRPr lang="es-CO"/>
          </a:p>
        </p:txBody>
      </p:sp>
      <p:sp>
        <p:nvSpPr>
          <p:cNvPr id="5" name="Marcador de pie de página 4">
            <a:extLst>
              <a:ext uri="{FF2B5EF4-FFF2-40B4-BE49-F238E27FC236}">
                <a16:creationId xmlns:a16="http://schemas.microsoft.com/office/drawing/2014/main" id="{50F00487-2E04-405F-1956-CE192B1EB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C8BD66BF-9F8C-03B1-BD70-66711A0CE4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F3F50-F5D7-4E0A-9D55-3404CFCE7FE4}" type="slidenum">
              <a:rPr lang="es-CO" smtClean="0"/>
              <a:t>‹Nº›</a:t>
            </a:fld>
            <a:endParaRPr lang="es-CO"/>
          </a:p>
        </p:txBody>
      </p:sp>
    </p:spTree>
    <p:extLst>
      <p:ext uri="{BB962C8B-B14F-4D97-AF65-F5344CB8AC3E}">
        <p14:creationId xmlns:p14="http://schemas.microsoft.com/office/powerpoint/2010/main" val="1081098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9.xml"/><Relationship Id="rId5" Type="http://schemas.openxmlformats.org/officeDocument/2006/relationships/slideLayout" Target="../slideLayouts/slideLayout1.xml"/><Relationship Id="rId10" Type="http://schemas.openxmlformats.org/officeDocument/2006/relationships/image" Target="../media/image20.png"/><Relationship Id="rId4" Type="http://schemas.openxmlformats.org/officeDocument/2006/relationships/video" Target="../media/media2.mp4"/><Relationship Id="rId9" Type="http://schemas.microsoft.com/office/2011/relationships/webextension" Target="../webextensions/webextension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microsoft.com/office/2011/relationships/webextension" Target="../webextensions/webextension2.xml"/><Relationship Id="rId5" Type="http://schemas.openxmlformats.org/officeDocument/2006/relationships/image" Target="../media/image18.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microsoft.com/office/2011/relationships/webextension" Target="../webextensions/webextension3.xml"/><Relationship Id="rId5" Type="http://schemas.openxmlformats.org/officeDocument/2006/relationships/image" Target="../media/image18.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Mapa&#10;&#10;Descripción generada automáticamente">
            <a:extLst>
              <a:ext uri="{FF2B5EF4-FFF2-40B4-BE49-F238E27FC236}">
                <a16:creationId xmlns:a16="http://schemas.microsoft.com/office/drawing/2014/main" id="{071FC576-2D67-9289-5684-5CF416413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589" y="1"/>
            <a:ext cx="12192001" cy="6857999"/>
          </a:xfrm>
          <a:prstGeom prst="rect">
            <a:avLst/>
          </a:prstGeom>
          <a:ln>
            <a:solidFill>
              <a:srgbClr val="668025"/>
            </a:solidFill>
          </a:ln>
        </p:spPr>
      </p:pic>
      <p:sp>
        <p:nvSpPr>
          <p:cNvPr id="10" name="Forma libre: forma 9">
            <a:extLst>
              <a:ext uri="{FF2B5EF4-FFF2-40B4-BE49-F238E27FC236}">
                <a16:creationId xmlns:a16="http://schemas.microsoft.com/office/drawing/2014/main" id="{69F4CBD5-8742-28FE-DCF9-8507B09BEB7E}"/>
              </a:ext>
            </a:extLst>
          </p:cNvPr>
          <p:cNvSpPr/>
          <p:nvPr/>
        </p:nvSpPr>
        <p:spPr>
          <a:xfrm rot="20854785">
            <a:off x="-594843" y="-1230880"/>
            <a:ext cx="13381685" cy="9319758"/>
          </a:xfrm>
          <a:custGeom>
            <a:avLst/>
            <a:gdLst>
              <a:gd name="connsiteX0" fmla="*/ 9258995 w 13381685"/>
              <a:gd name="connsiteY0" fmla="*/ 3106512 h 9319758"/>
              <a:gd name="connsiteX1" fmla="*/ 8708922 w 13381685"/>
              <a:gd name="connsiteY1" fmla="*/ 3402782 h 9319758"/>
              <a:gd name="connsiteX2" fmla="*/ 7073021 w 13381685"/>
              <a:gd name="connsiteY2" fmla="*/ 7349818 h 9319758"/>
              <a:gd name="connsiteX3" fmla="*/ 7340423 w 13381685"/>
              <a:gd name="connsiteY3" fmla="*/ 7995774 h 9319758"/>
              <a:gd name="connsiteX4" fmla="*/ 7531701 w 13381685"/>
              <a:gd name="connsiteY4" fmla="*/ 8075051 h 9319758"/>
              <a:gd name="connsiteX5" fmla="*/ 8177656 w 13381685"/>
              <a:gd name="connsiteY5" fmla="*/ 7807649 h 9319758"/>
              <a:gd name="connsiteX6" fmla="*/ 9813557 w 13381685"/>
              <a:gd name="connsiteY6" fmla="*/ 3860612 h 9319758"/>
              <a:gd name="connsiteX7" fmla="*/ 9546154 w 13381685"/>
              <a:gd name="connsiteY7" fmla="*/ 3214657 h 9319758"/>
              <a:gd name="connsiteX8" fmla="*/ 9354877 w 13381685"/>
              <a:gd name="connsiteY8" fmla="*/ 3135379 h 9319758"/>
              <a:gd name="connsiteX9" fmla="*/ 9258995 w 13381685"/>
              <a:gd name="connsiteY9" fmla="*/ 3106512 h 9319758"/>
              <a:gd name="connsiteX10" fmla="*/ 10841245 w 13381685"/>
              <a:gd name="connsiteY10" fmla="*/ 2588285 h 9319758"/>
              <a:gd name="connsiteX11" fmla="*/ 10741616 w 13381685"/>
              <a:gd name="connsiteY11" fmla="*/ 2578241 h 9319758"/>
              <a:gd name="connsiteX12" fmla="*/ 10534560 w 13381685"/>
              <a:gd name="connsiteY12" fmla="*/ 2578241 h 9319758"/>
              <a:gd name="connsiteX13" fmla="*/ 10040211 w 13381685"/>
              <a:gd name="connsiteY13" fmla="*/ 3072590 h 9319758"/>
              <a:gd name="connsiteX14" fmla="*/ 10040211 w 13381685"/>
              <a:gd name="connsiteY14" fmla="*/ 7345209 h 9319758"/>
              <a:gd name="connsiteX15" fmla="*/ 10534560 w 13381685"/>
              <a:gd name="connsiteY15" fmla="*/ 7839558 h 9319758"/>
              <a:gd name="connsiteX16" fmla="*/ 10741616 w 13381685"/>
              <a:gd name="connsiteY16" fmla="*/ 7839558 h 9319758"/>
              <a:gd name="connsiteX17" fmla="*/ 11235965 w 13381685"/>
              <a:gd name="connsiteY17" fmla="*/ 7345209 h 9319758"/>
              <a:gd name="connsiteX18" fmla="*/ 11235965 w 13381685"/>
              <a:gd name="connsiteY18" fmla="*/ 3072590 h 9319758"/>
              <a:gd name="connsiteX19" fmla="*/ 10841245 w 13381685"/>
              <a:gd name="connsiteY19" fmla="*/ 2588285 h 9319758"/>
              <a:gd name="connsiteX20" fmla="*/ 7498265 w 13381685"/>
              <a:gd name="connsiteY20" fmla="*/ 1755070 h 9319758"/>
              <a:gd name="connsiteX21" fmla="*/ 6909161 w 13381685"/>
              <a:gd name="connsiteY21" fmla="*/ 2131525 h 9319758"/>
              <a:gd name="connsiteX22" fmla="*/ 5990204 w 13381685"/>
              <a:gd name="connsiteY22" fmla="*/ 6304149 h 9319758"/>
              <a:gd name="connsiteX23" fmla="*/ 6366658 w 13381685"/>
              <a:gd name="connsiteY23" fmla="*/ 6893253 h 9319758"/>
              <a:gd name="connsiteX24" fmla="*/ 6568868 w 13381685"/>
              <a:gd name="connsiteY24" fmla="*/ 6937787 h 9319758"/>
              <a:gd name="connsiteX25" fmla="*/ 7157973 w 13381685"/>
              <a:gd name="connsiteY25" fmla="*/ 6561332 h 9319758"/>
              <a:gd name="connsiteX26" fmla="*/ 8076930 w 13381685"/>
              <a:gd name="connsiteY26" fmla="*/ 2388708 h 9319758"/>
              <a:gd name="connsiteX27" fmla="*/ 7700475 w 13381685"/>
              <a:gd name="connsiteY27" fmla="*/ 1799604 h 9319758"/>
              <a:gd name="connsiteX28" fmla="*/ 1475022 w 13381685"/>
              <a:gd name="connsiteY28" fmla="*/ 0 h 9319758"/>
              <a:gd name="connsiteX29" fmla="*/ 13381685 w 13381685"/>
              <a:gd name="connsiteY29" fmla="*/ 2622262 h 9319758"/>
              <a:gd name="connsiteX30" fmla="*/ 11906663 w 13381685"/>
              <a:gd name="connsiteY30" fmla="*/ 9319758 h 9319758"/>
              <a:gd name="connsiteX31" fmla="*/ 0 w 13381685"/>
              <a:gd name="connsiteY31" fmla="*/ 6697497 h 931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81685" h="9319758">
                <a:moveTo>
                  <a:pt x="9258995" y="3106512"/>
                </a:moveTo>
                <a:cubicBezTo>
                  <a:pt x="9033245" y="3062845"/>
                  <a:pt x="8800389" y="3182092"/>
                  <a:pt x="8708922" y="3402782"/>
                </a:cubicBezTo>
                <a:lnTo>
                  <a:pt x="7073021" y="7349818"/>
                </a:lnTo>
                <a:cubicBezTo>
                  <a:pt x="6968487" y="7602035"/>
                  <a:pt x="7088207" y="7891239"/>
                  <a:pt x="7340423" y="7995774"/>
                </a:cubicBezTo>
                <a:lnTo>
                  <a:pt x="7531701" y="8075051"/>
                </a:lnTo>
                <a:cubicBezTo>
                  <a:pt x="7783917" y="8179586"/>
                  <a:pt x="8073122" y="8059865"/>
                  <a:pt x="8177656" y="7807649"/>
                </a:cubicBezTo>
                <a:lnTo>
                  <a:pt x="9813557" y="3860612"/>
                </a:lnTo>
                <a:cubicBezTo>
                  <a:pt x="9918092" y="3608396"/>
                  <a:pt x="9798371" y="3319191"/>
                  <a:pt x="9546154" y="3214657"/>
                </a:cubicBezTo>
                <a:lnTo>
                  <a:pt x="9354877" y="3135379"/>
                </a:lnTo>
                <a:cubicBezTo>
                  <a:pt x="9323350" y="3122313"/>
                  <a:pt x="9291245" y="3112750"/>
                  <a:pt x="9258995" y="3106512"/>
                </a:cubicBezTo>
                <a:close/>
                <a:moveTo>
                  <a:pt x="10841245" y="2588285"/>
                </a:moveTo>
                <a:cubicBezTo>
                  <a:pt x="10809064" y="2581700"/>
                  <a:pt x="10775744" y="2578241"/>
                  <a:pt x="10741616" y="2578241"/>
                </a:cubicBezTo>
                <a:lnTo>
                  <a:pt x="10534560" y="2578241"/>
                </a:lnTo>
                <a:cubicBezTo>
                  <a:pt x="10261539" y="2578241"/>
                  <a:pt x="10040211" y="2799569"/>
                  <a:pt x="10040211" y="3072590"/>
                </a:cubicBezTo>
                <a:lnTo>
                  <a:pt x="10040211" y="7345209"/>
                </a:lnTo>
                <a:cubicBezTo>
                  <a:pt x="10040211" y="7618230"/>
                  <a:pt x="10261539" y="7839558"/>
                  <a:pt x="10534560" y="7839558"/>
                </a:cubicBezTo>
                <a:lnTo>
                  <a:pt x="10741616" y="7839558"/>
                </a:lnTo>
                <a:cubicBezTo>
                  <a:pt x="11014637" y="7839558"/>
                  <a:pt x="11235965" y="7618230"/>
                  <a:pt x="11235965" y="7345209"/>
                </a:cubicBezTo>
                <a:lnTo>
                  <a:pt x="11235965" y="3072590"/>
                </a:lnTo>
                <a:cubicBezTo>
                  <a:pt x="11235964" y="2833697"/>
                  <a:pt x="11066510" y="2634381"/>
                  <a:pt x="10841245" y="2588285"/>
                </a:cubicBezTo>
                <a:close/>
                <a:moveTo>
                  <a:pt x="7498265" y="1755070"/>
                </a:moveTo>
                <a:cubicBezTo>
                  <a:pt x="7231634" y="1696349"/>
                  <a:pt x="6967882" y="1864893"/>
                  <a:pt x="6909161" y="2131525"/>
                </a:cubicBezTo>
                <a:lnTo>
                  <a:pt x="5990204" y="6304149"/>
                </a:lnTo>
                <a:cubicBezTo>
                  <a:pt x="5931482" y="6570780"/>
                  <a:pt x="6100027" y="6834531"/>
                  <a:pt x="6366658" y="6893253"/>
                </a:cubicBezTo>
                <a:lnTo>
                  <a:pt x="6568868" y="6937787"/>
                </a:lnTo>
                <a:cubicBezTo>
                  <a:pt x="6835500" y="6996508"/>
                  <a:pt x="7099251" y="6827963"/>
                  <a:pt x="7157973" y="6561332"/>
                </a:cubicBezTo>
                <a:lnTo>
                  <a:pt x="8076930" y="2388708"/>
                </a:lnTo>
                <a:cubicBezTo>
                  <a:pt x="8135651" y="2122077"/>
                  <a:pt x="7967106" y="1858325"/>
                  <a:pt x="7700475" y="1799604"/>
                </a:cubicBezTo>
                <a:close/>
                <a:moveTo>
                  <a:pt x="1475022" y="0"/>
                </a:moveTo>
                <a:lnTo>
                  <a:pt x="13381685" y="2622262"/>
                </a:lnTo>
                <a:lnTo>
                  <a:pt x="11906663" y="9319758"/>
                </a:lnTo>
                <a:lnTo>
                  <a:pt x="0" y="6697497"/>
                </a:lnTo>
                <a:close/>
              </a:path>
            </a:pathLst>
          </a:custGeom>
          <a:solidFill>
            <a:srgbClr val="458083"/>
          </a:solidFill>
          <a:ln w="38100">
            <a:solidFill>
              <a:srgbClr val="45808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 name="CuadroTexto 10">
            <a:extLst>
              <a:ext uri="{FF2B5EF4-FFF2-40B4-BE49-F238E27FC236}">
                <a16:creationId xmlns:a16="http://schemas.microsoft.com/office/drawing/2014/main" id="{6FB27C78-0D79-6594-42E1-4FEE66BBD2A4}"/>
              </a:ext>
            </a:extLst>
          </p:cNvPr>
          <p:cNvSpPr txBox="1"/>
          <p:nvPr/>
        </p:nvSpPr>
        <p:spPr>
          <a:xfrm>
            <a:off x="584334" y="1293924"/>
            <a:ext cx="4789525" cy="1154162"/>
          </a:xfrm>
          <a:prstGeom prst="rect">
            <a:avLst/>
          </a:prstGeom>
          <a:noFill/>
        </p:spPr>
        <p:txBody>
          <a:bodyPr wrap="square">
            <a:spAutoFit/>
          </a:bodyPr>
          <a:lstStyle/>
          <a:p>
            <a:pPr>
              <a:lnSpc>
                <a:spcPct val="150000"/>
              </a:lnSpc>
            </a:pPr>
            <a:r>
              <a:rPr lang="es-ES" sz="2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DATOS MUNDIALES</a:t>
            </a:r>
            <a:endParaRPr lang="es-MX" sz="2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12" name="CuadroTexto 11">
            <a:extLst>
              <a:ext uri="{FF2B5EF4-FFF2-40B4-BE49-F238E27FC236}">
                <a16:creationId xmlns:a16="http://schemas.microsoft.com/office/drawing/2014/main" id="{04EC3273-5DA2-A423-36C0-9CB008226352}"/>
              </a:ext>
            </a:extLst>
          </p:cNvPr>
          <p:cNvSpPr txBox="1"/>
          <p:nvPr/>
        </p:nvSpPr>
        <p:spPr>
          <a:xfrm>
            <a:off x="422031" y="5211980"/>
            <a:ext cx="4789525" cy="1323439"/>
          </a:xfrm>
          <a:prstGeom prst="rect">
            <a:avLst/>
          </a:prstGeom>
          <a:noFill/>
        </p:spPr>
        <p:txBody>
          <a:bodyPr wrap="square">
            <a:spAutoFit/>
          </a:bodyPr>
          <a:lstStyle/>
          <a:p>
            <a:r>
              <a:rPr lang="es-ES" sz="3200" b="1" dirty="0">
                <a:solidFill>
                  <a:schemeClr val="bg1"/>
                </a:solidFill>
                <a:latin typeface="Goudy Old Style" panose="02020502050305020303" pitchFamily="18" charset="0"/>
                <a:ea typeface="Cascadia Code" panose="020B0609020000020004" pitchFamily="49" charset="0"/>
                <a:cs typeface="Cascadia Code" panose="020B0609020000020004" pitchFamily="49" charset="0"/>
              </a:rPr>
              <a:t>Data </a:t>
            </a:r>
            <a:r>
              <a:rPr lang="es-ES" sz="3200" b="1" dirty="0" err="1">
                <a:solidFill>
                  <a:schemeClr val="bg1"/>
                </a:solidFill>
                <a:latin typeface="Goudy Old Style" panose="02020502050305020303" pitchFamily="18" charset="0"/>
                <a:ea typeface="Cascadia Code" panose="020B0609020000020004" pitchFamily="49" charset="0"/>
                <a:cs typeface="Cascadia Code" panose="020B0609020000020004" pitchFamily="49" charset="0"/>
              </a:rPr>
              <a:t>Analyst</a:t>
            </a:r>
            <a:r>
              <a:rPr lang="es-ES" sz="3200" b="1" dirty="0">
                <a:solidFill>
                  <a:schemeClr val="bg1"/>
                </a:solidFill>
                <a:latin typeface="Goudy Old Style" panose="02020502050305020303" pitchFamily="18" charset="0"/>
                <a:ea typeface="Cascadia Code" panose="020B0609020000020004" pitchFamily="49" charset="0"/>
                <a:cs typeface="Cascadia Code" panose="020B0609020000020004" pitchFamily="49" charset="0"/>
              </a:rPr>
              <a:t> – </a:t>
            </a:r>
          </a:p>
          <a:p>
            <a:r>
              <a:rPr lang="en-US" sz="2400" b="1" dirty="0">
                <a:solidFill>
                  <a:schemeClr val="bg1"/>
                </a:solidFill>
                <a:latin typeface="Goudy Old Style" panose="02020502050305020303" pitchFamily="18" charset="0"/>
                <a:ea typeface="Cascadia Code" panose="020B0609020000020004" pitchFamily="49" charset="0"/>
                <a:cs typeface="Cascadia Code" panose="020B0609020000020004" pitchFamily="49" charset="0"/>
              </a:rPr>
              <a:t>Global Organization and Securities Tracking (GOST)</a:t>
            </a:r>
            <a:endParaRPr lang="es-MX" sz="2400" b="1" dirty="0">
              <a:solidFill>
                <a:schemeClr val="bg1"/>
              </a:solidFill>
              <a:latin typeface="Goudy Old Style" panose="02020502050305020303" pitchFamily="18" charset="0"/>
              <a:ea typeface="Cascadia Code" panose="020B0609020000020004" pitchFamily="49" charset="0"/>
              <a:cs typeface="Cascadia Code" panose="020B0609020000020004" pitchFamily="49" charset="0"/>
            </a:endParaRPr>
          </a:p>
        </p:txBody>
      </p:sp>
      <p:cxnSp>
        <p:nvCxnSpPr>
          <p:cNvPr id="14" name="Conector recto 13">
            <a:extLst>
              <a:ext uri="{FF2B5EF4-FFF2-40B4-BE49-F238E27FC236}">
                <a16:creationId xmlns:a16="http://schemas.microsoft.com/office/drawing/2014/main" id="{DF85BC5A-A790-8C33-4DBD-2FE813809509}"/>
              </a:ext>
            </a:extLst>
          </p:cNvPr>
          <p:cNvCxnSpPr/>
          <p:nvPr/>
        </p:nvCxnSpPr>
        <p:spPr>
          <a:xfrm>
            <a:off x="717452" y="2588455"/>
            <a:ext cx="409369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816163CB-8A14-85C2-C64F-38CDCC20D253}"/>
              </a:ext>
            </a:extLst>
          </p:cNvPr>
          <p:cNvSpPr txBox="1"/>
          <p:nvPr/>
        </p:nvSpPr>
        <p:spPr>
          <a:xfrm>
            <a:off x="422031" y="4569970"/>
            <a:ext cx="5331655" cy="668068"/>
          </a:xfrm>
          <a:prstGeom prst="rect">
            <a:avLst/>
          </a:prstGeom>
          <a:noFill/>
        </p:spPr>
        <p:txBody>
          <a:bodyPr wrap="square">
            <a:spAutoFit/>
          </a:bodyPr>
          <a:lstStyle/>
          <a:p>
            <a:pPr>
              <a:lnSpc>
                <a:spcPct val="150000"/>
              </a:lnSpc>
            </a:pPr>
            <a:r>
              <a:rPr lang="es-ES" sz="2800" b="1" dirty="0">
                <a:solidFill>
                  <a:schemeClr val="bg1"/>
                </a:solidFill>
                <a:latin typeface="Goudy Old Style" panose="02020502050305020303" pitchFamily="18" charset="0"/>
                <a:ea typeface="Cascadia Code" panose="020B0609020000020004" pitchFamily="49" charset="0"/>
                <a:cs typeface="Cascadia Code" panose="020B0609020000020004" pitchFamily="49" charset="0"/>
              </a:rPr>
              <a:t>William D. Maldonado Quintero</a:t>
            </a:r>
            <a:endParaRPr lang="es-MX" sz="2800" b="1" dirty="0">
              <a:solidFill>
                <a:schemeClr val="bg1"/>
              </a:solidFill>
              <a:latin typeface="Goudy Old Style" panose="02020502050305020303" pitchFamily="18" charset="0"/>
              <a:ea typeface="Cascadia Code" panose="020B0609020000020004" pitchFamily="49" charset="0"/>
              <a:cs typeface="Cascadia Code" panose="020B0609020000020004" pitchFamily="49" charset="0"/>
            </a:endParaRPr>
          </a:p>
        </p:txBody>
      </p:sp>
      <p:cxnSp>
        <p:nvCxnSpPr>
          <p:cNvPr id="16" name="Conector recto 15">
            <a:extLst>
              <a:ext uri="{FF2B5EF4-FFF2-40B4-BE49-F238E27FC236}">
                <a16:creationId xmlns:a16="http://schemas.microsoft.com/office/drawing/2014/main" id="{0D35E218-7B88-48CD-2E6A-A5430B002F24}"/>
              </a:ext>
            </a:extLst>
          </p:cNvPr>
          <p:cNvCxnSpPr>
            <a:cxnSpLocks/>
          </p:cNvCxnSpPr>
          <p:nvPr/>
        </p:nvCxnSpPr>
        <p:spPr>
          <a:xfrm>
            <a:off x="492371" y="5211980"/>
            <a:ext cx="500809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9469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25 0 E" pathEditMode="relative" ptsTypes="">
                                      <p:cBhvr>
                                        <p:cTn id="6" dur="8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CEC6B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230631" y="2254094"/>
            <a:ext cx="3134549" cy="1223889"/>
            <a:chOff x="562546" y="2391507"/>
            <a:chExt cx="3522145" cy="1223889"/>
          </a:xfrm>
          <a:solidFill>
            <a:srgbClr val="D3ED8C"/>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358967" y="-910263"/>
            <a:ext cx="2917068" cy="8876713"/>
          </a:xfrm>
          <a:prstGeom prst="rect">
            <a:avLst/>
          </a:prstGeom>
          <a:gradFill>
            <a:gsLst>
              <a:gs pos="22000">
                <a:srgbClr val="668025"/>
              </a:gs>
              <a:gs pos="50000">
                <a:srgbClr val="668025"/>
              </a:gs>
              <a:gs pos="83000">
                <a:srgbClr val="668025"/>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197380" y="2134519"/>
            <a:ext cx="3193547" cy="1223889"/>
          </a:xfrm>
          <a:prstGeom prst="rect">
            <a:avLst/>
          </a:prstGeom>
          <a:solidFill>
            <a:srgbClr val="D3ED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358967" y="-5523990"/>
            <a:ext cx="2917068" cy="9110186"/>
          </a:xfrm>
          <a:prstGeom prst="rect">
            <a:avLst/>
          </a:prstGeom>
          <a:noFill/>
        </p:spPr>
        <p:txBody>
          <a:bodyPr wrap="square" rtlCol="0">
            <a:spAutoFit/>
          </a:bodyPr>
          <a:lstStyle/>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4 PAISES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MP 5 </a:t>
            </a:r>
            <a:r>
              <a:rPr lang="es-MX"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Asia</a:t>
            </a:r>
          </a:p>
          <a:p>
            <a:pPr marL="571500" indent="-571500" algn="ctr">
              <a:buAutoNum type="romanUcPeriod"/>
            </a:pP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solidFill>
                  <a:srgbClr val="D3ED8C"/>
                </a:solidFill>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3309057" y="494055"/>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p>
            </p:txBody>
          </p:sp>
          <p:pic>
            <p:nvPicPr>
              <p:cNvPr id="12" name="Imagen 11" descr="Gráfico, Gráfico de barras, Histograma&#10;&#10;Descripción generada automáticamente">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909" y="2035115"/>
                <a:ext cx="7920000"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es el Top 4 de países con más empresas en el área de tecnología y de telecomunicaciones?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88910" y="2035115"/>
                <a:ext cx="791999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latin typeface="Goudy Stout" panose="0202090407030B020401" pitchFamily="18" charset="0"/>
                    <a:ea typeface="Cascadia Code" panose="020B0609020000020004" pitchFamily="49" charset="0"/>
                    <a:cs typeface="Cascadia Code" panose="020B0609020000020004" pitchFamily="49" charset="0"/>
                  </a:rPr>
                  <a:t>¿Cuál fue el margen de pérdida de las 5 empresas que presentaron mayores perjuicios considerando el total de pérdidas registradas en la Industria de los Hoteles, Restaurantes y entretenimiento?</a:t>
                </a:r>
                <a:endParaRPr lang="es-MX" sz="11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0410" y="2035115"/>
                <a:ext cx="701699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Considerando a la Industria Petrolera en Asia, ¿Cuál o cuáles empresas superaron en más del 20% su margen de rentabilidad?</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148" y="2035115"/>
                <a:ext cx="7099521"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260941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C972E41-2E13-F4EF-8A32-EB7B9A339459}"/>
              </a:ext>
            </a:extLst>
          </p:cNvPr>
          <p:cNvSpPr/>
          <p:nvPr/>
        </p:nvSpPr>
        <p:spPr>
          <a:xfrm>
            <a:off x="0" y="0"/>
            <a:ext cx="12192000" cy="6858000"/>
          </a:xfrm>
          <a:prstGeom prst="rect">
            <a:avLst/>
          </a:prstGeom>
          <a:solidFill>
            <a:srgbClr val="E6E2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Forma libre: forma 10">
            <a:extLst>
              <a:ext uri="{FF2B5EF4-FFF2-40B4-BE49-F238E27FC236}">
                <a16:creationId xmlns:a16="http://schemas.microsoft.com/office/drawing/2014/main" id="{250867D1-91D3-10AF-4944-8F5151112D7C}"/>
              </a:ext>
            </a:extLst>
          </p:cNvPr>
          <p:cNvSpPr/>
          <p:nvPr/>
        </p:nvSpPr>
        <p:spPr>
          <a:xfrm>
            <a:off x="517320" y="-2342484"/>
            <a:ext cx="11674680" cy="9296736"/>
          </a:xfrm>
          <a:custGeom>
            <a:avLst/>
            <a:gdLst/>
            <a:ahLst/>
            <a:cxnLst/>
            <a:rect l="l" t="t" r="r" b="b"/>
            <a:pathLst>
              <a:path w="11674680" h="9296736">
                <a:moveTo>
                  <a:pt x="10424401" y="5884560"/>
                </a:moveTo>
                <a:cubicBezTo>
                  <a:pt x="10447918" y="5884560"/>
                  <a:pt x="10468419" y="5894620"/>
                  <a:pt x="10485905" y="5914739"/>
                </a:cubicBezTo>
                <a:cubicBezTo>
                  <a:pt x="10503023" y="5934524"/>
                  <a:pt x="10511580" y="5956463"/>
                  <a:pt x="10511580" y="5980556"/>
                </a:cubicBezTo>
                <a:cubicBezTo>
                  <a:pt x="10511580" y="6037332"/>
                  <a:pt x="10479018" y="6065721"/>
                  <a:pt x="10413894" y="6065721"/>
                </a:cubicBezTo>
                <a:cubicBezTo>
                  <a:pt x="10401295" y="6065721"/>
                  <a:pt x="10394996" y="6045533"/>
                  <a:pt x="10394996" y="6005158"/>
                </a:cubicBezTo>
                <a:cubicBezTo>
                  <a:pt x="10394996" y="5994826"/>
                  <a:pt x="10395269" y="5981292"/>
                  <a:pt x="10395817" y="5964556"/>
                </a:cubicBezTo>
                <a:cubicBezTo>
                  <a:pt x="10396365" y="5947819"/>
                  <a:pt x="10396639" y="5936310"/>
                  <a:pt x="10396639" y="5930028"/>
                </a:cubicBezTo>
                <a:cubicBezTo>
                  <a:pt x="10396639" y="5911642"/>
                  <a:pt x="10397529" y="5900283"/>
                  <a:pt x="10399312" y="5895950"/>
                </a:cubicBezTo>
                <a:cubicBezTo>
                  <a:pt x="10402524" y="5888357"/>
                  <a:pt x="10410888" y="5884560"/>
                  <a:pt x="10424401" y="5884560"/>
                </a:cubicBezTo>
                <a:close/>
                <a:moveTo>
                  <a:pt x="6547049" y="5864604"/>
                </a:moveTo>
                <a:cubicBezTo>
                  <a:pt x="6553345" y="5864604"/>
                  <a:pt x="6569848" y="5884530"/>
                  <a:pt x="6596556" y="5924382"/>
                </a:cubicBezTo>
                <a:cubicBezTo>
                  <a:pt x="6609529" y="5943630"/>
                  <a:pt x="6616301" y="5956798"/>
                  <a:pt x="6616873" y="5963886"/>
                </a:cubicBezTo>
                <a:cubicBezTo>
                  <a:pt x="6617078" y="5962940"/>
                  <a:pt x="6614906" y="5962756"/>
                  <a:pt x="6610354" y="5963331"/>
                </a:cubicBezTo>
                <a:cubicBezTo>
                  <a:pt x="6605125" y="5963914"/>
                  <a:pt x="6597820" y="5963907"/>
                  <a:pt x="6588436" y="5963310"/>
                </a:cubicBezTo>
                <a:cubicBezTo>
                  <a:pt x="6582956" y="5962756"/>
                  <a:pt x="6577435" y="5962208"/>
                  <a:pt x="6571871" y="5961667"/>
                </a:cubicBezTo>
                <a:cubicBezTo>
                  <a:pt x="6554988" y="5961960"/>
                  <a:pt x="6538680" y="5962384"/>
                  <a:pt x="6522944" y="5962939"/>
                </a:cubicBezTo>
                <a:cubicBezTo>
                  <a:pt x="6501241" y="5962402"/>
                  <a:pt x="6490389" y="5960989"/>
                  <a:pt x="6490389" y="5958701"/>
                </a:cubicBezTo>
                <a:cubicBezTo>
                  <a:pt x="6490389" y="5949924"/>
                  <a:pt x="6498816" y="5928650"/>
                  <a:pt x="6515671" y="5894878"/>
                </a:cubicBezTo>
                <a:cubicBezTo>
                  <a:pt x="6531018" y="5874695"/>
                  <a:pt x="6541479" y="5864604"/>
                  <a:pt x="6547049" y="5864604"/>
                </a:cubicBezTo>
                <a:close/>
                <a:moveTo>
                  <a:pt x="10398480" y="5681073"/>
                </a:moveTo>
                <a:cubicBezTo>
                  <a:pt x="10419371" y="5681073"/>
                  <a:pt x="10438573" y="5691260"/>
                  <a:pt x="10456087" y="5711634"/>
                </a:cubicBezTo>
                <a:cubicBezTo>
                  <a:pt x="10473214" y="5731457"/>
                  <a:pt x="10481778" y="5752121"/>
                  <a:pt x="10481778" y="5773626"/>
                </a:cubicBezTo>
                <a:cubicBezTo>
                  <a:pt x="10481778" y="5799058"/>
                  <a:pt x="10477929" y="5815254"/>
                  <a:pt x="10470229" y="5822215"/>
                </a:cubicBezTo>
                <a:cubicBezTo>
                  <a:pt x="10462532" y="5829176"/>
                  <a:pt x="10445731" y="5832656"/>
                  <a:pt x="10419828" y="5832656"/>
                </a:cubicBezTo>
                <a:cubicBezTo>
                  <a:pt x="10413584" y="5832656"/>
                  <a:pt x="10409426" y="5832398"/>
                  <a:pt x="10407354" y="5831882"/>
                </a:cubicBezTo>
                <a:cubicBezTo>
                  <a:pt x="10401745" y="5830476"/>
                  <a:pt x="10396826" y="5812128"/>
                  <a:pt x="10392593" y="5776838"/>
                </a:cubicBezTo>
                <a:cubicBezTo>
                  <a:pt x="10389381" y="5750914"/>
                  <a:pt x="10387775" y="5725962"/>
                  <a:pt x="10387775" y="5701981"/>
                </a:cubicBezTo>
                <a:cubicBezTo>
                  <a:pt x="10387775" y="5688042"/>
                  <a:pt x="10391344" y="5681073"/>
                  <a:pt x="10398480" y="5681073"/>
                </a:cubicBezTo>
                <a:close/>
                <a:moveTo>
                  <a:pt x="7609161" y="5677787"/>
                </a:moveTo>
                <a:cubicBezTo>
                  <a:pt x="7618261" y="5677787"/>
                  <a:pt x="7628140" y="5680605"/>
                  <a:pt x="7638796" y="5686242"/>
                </a:cubicBezTo>
                <a:cubicBezTo>
                  <a:pt x="7689301" y="5712955"/>
                  <a:pt x="7714116" y="5747787"/>
                  <a:pt x="7713240" y="5790741"/>
                </a:cubicBezTo>
                <a:cubicBezTo>
                  <a:pt x="7712668" y="5820686"/>
                  <a:pt x="7701499" y="5835474"/>
                  <a:pt x="7679733" y="5835105"/>
                </a:cubicBezTo>
                <a:cubicBezTo>
                  <a:pt x="7644300" y="5834463"/>
                  <a:pt x="7620942" y="5832396"/>
                  <a:pt x="7609658" y="5828904"/>
                </a:cubicBezTo>
                <a:cubicBezTo>
                  <a:pt x="7607146" y="5769243"/>
                  <a:pt x="7604049" y="5722596"/>
                  <a:pt x="7600365" y="5688963"/>
                </a:cubicBezTo>
                <a:cubicBezTo>
                  <a:pt x="7600498" y="5681512"/>
                  <a:pt x="7603430" y="5677787"/>
                  <a:pt x="7609161" y="5677787"/>
                </a:cubicBezTo>
                <a:close/>
                <a:moveTo>
                  <a:pt x="2643813" y="5670917"/>
                </a:moveTo>
                <a:cubicBezTo>
                  <a:pt x="2628396" y="5670697"/>
                  <a:pt x="2611474" y="5672413"/>
                  <a:pt x="2593050" y="5676066"/>
                </a:cubicBezTo>
                <a:cubicBezTo>
                  <a:pt x="2571095" y="5680380"/>
                  <a:pt x="2560052" y="5685273"/>
                  <a:pt x="2559919" y="5690742"/>
                </a:cubicBezTo>
                <a:cubicBezTo>
                  <a:pt x="2559773" y="5694635"/>
                  <a:pt x="2567467" y="5699637"/>
                  <a:pt x="2583004" y="5705748"/>
                </a:cubicBezTo>
                <a:cubicBezTo>
                  <a:pt x="2590214" y="5708326"/>
                  <a:pt x="2597734" y="5710105"/>
                  <a:pt x="2605565" y="5711085"/>
                </a:cubicBezTo>
                <a:cubicBezTo>
                  <a:pt x="2623512" y="5714346"/>
                  <a:pt x="2656833" y="5722857"/>
                  <a:pt x="2705527" y="5736618"/>
                </a:cubicBezTo>
                <a:cubicBezTo>
                  <a:pt x="2750744" y="5749538"/>
                  <a:pt x="2773043" y="5755998"/>
                  <a:pt x="2772422" y="5755998"/>
                </a:cubicBezTo>
                <a:cubicBezTo>
                  <a:pt x="2774176" y="5755360"/>
                  <a:pt x="2775537" y="5754933"/>
                  <a:pt x="2776503" y="5754717"/>
                </a:cubicBezTo>
                <a:lnTo>
                  <a:pt x="2776722" y="5744535"/>
                </a:lnTo>
                <a:cubicBezTo>
                  <a:pt x="2777158" y="5725102"/>
                  <a:pt x="2757840" y="5707316"/>
                  <a:pt x="2718765" y="5691176"/>
                </a:cubicBezTo>
                <a:cubicBezTo>
                  <a:pt x="2687002" y="5678085"/>
                  <a:pt x="2662018" y="5671332"/>
                  <a:pt x="2643813" y="5670917"/>
                </a:cubicBezTo>
                <a:close/>
                <a:moveTo>
                  <a:pt x="9169547" y="5669578"/>
                </a:moveTo>
                <a:cubicBezTo>
                  <a:pt x="9205796" y="5669578"/>
                  <a:pt x="9223921" y="5741123"/>
                  <a:pt x="9223921" y="5884214"/>
                </a:cubicBezTo>
                <a:cubicBezTo>
                  <a:pt x="9223921" y="6015265"/>
                  <a:pt x="9205140" y="6080790"/>
                  <a:pt x="9167580" y="6080790"/>
                </a:cubicBezTo>
                <a:cubicBezTo>
                  <a:pt x="9149707" y="6080790"/>
                  <a:pt x="9135814" y="6048993"/>
                  <a:pt x="9125904" y="5985401"/>
                </a:cubicBezTo>
                <a:cubicBezTo>
                  <a:pt x="9119193" y="5942305"/>
                  <a:pt x="9115838" y="5897630"/>
                  <a:pt x="9115838" y="5851377"/>
                </a:cubicBezTo>
                <a:cubicBezTo>
                  <a:pt x="9115838" y="5817064"/>
                  <a:pt x="9119705" y="5781649"/>
                  <a:pt x="9127438" y="5745131"/>
                </a:cubicBezTo>
                <a:cubicBezTo>
                  <a:pt x="9138084" y="5694762"/>
                  <a:pt x="9152120" y="5669578"/>
                  <a:pt x="9169547" y="5669578"/>
                </a:cubicBezTo>
                <a:close/>
                <a:moveTo>
                  <a:pt x="4988072" y="5669578"/>
                </a:moveTo>
                <a:cubicBezTo>
                  <a:pt x="5024321" y="5669578"/>
                  <a:pt x="5042446" y="5741123"/>
                  <a:pt x="5042446" y="5884214"/>
                </a:cubicBezTo>
                <a:cubicBezTo>
                  <a:pt x="5042446" y="6015265"/>
                  <a:pt x="5023666" y="6080790"/>
                  <a:pt x="4986105" y="6080790"/>
                </a:cubicBezTo>
                <a:cubicBezTo>
                  <a:pt x="4968232" y="6080790"/>
                  <a:pt x="4954340" y="6048993"/>
                  <a:pt x="4944430" y="5985401"/>
                </a:cubicBezTo>
                <a:cubicBezTo>
                  <a:pt x="4937719" y="5942305"/>
                  <a:pt x="4934363" y="5897630"/>
                  <a:pt x="4934363" y="5851377"/>
                </a:cubicBezTo>
                <a:cubicBezTo>
                  <a:pt x="4934363" y="5817064"/>
                  <a:pt x="4938230" y="5781649"/>
                  <a:pt x="4945963" y="5745131"/>
                </a:cubicBezTo>
                <a:cubicBezTo>
                  <a:pt x="4956609" y="5694762"/>
                  <a:pt x="4970646" y="5669578"/>
                  <a:pt x="4988072" y="5669578"/>
                </a:cubicBezTo>
                <a:close/>
                <a:moveTo>
                  <a:pt x="4851782" y="5619478"/>
                </a:moveTo>
                <a:lnTo>
                  <a:pt x="4879776" y="5784053"/>
                </a:lnTo>
                <a:cubicBezTo>
                  <a:pt x="4899190" y="5881627"/>
                  <a:pt x="4920864" y="5977203"/>
                  <a:pt x="4944234" y="6071280"/>
                </a:cubicBezTo>
                <a:lnTo>
                  <a:pt x="4962619" y="6139823"/>
                </a:lnTo>
                <a:lnTo>
                  <a:pt x="4952943" y="6140730"/>
                </a:lnTo>
                <a:cubicBezTo>
                  <a:pt x="4863308" y="6140730"/>
                  <a:pt x="4789537" y="6117478"/>
                  <a:pt x="4731630" y="6070974"/>
                </a:cubicBezTo>
                <a:cubicBezTo>
                  <a:pt x="4668518" y="6020214"/>
                  <a:pt x="4636963" y="5950835"/>
                  <a:pt x="4636963" y="5862836"/>
                </a:cubicBezTo>
                <a:cubicBezTo>
                  <a:pt x="4636963" y="5773239"/>
                  <a:pt x="4673468" y="5706018"/>
                  <a:pt x="4746479" y="5661175"/>
                </a:cubicBezTo>
                <a:cubicBezTo>
                  <a:pt x="4776487" y="5642768"/>
                  <a:pt x="4810722" y="5628962"/>
                  <a:pt x="4849181" y="5619759"/>
                </a:cubicBezTo>
                <a:close/>
                <a:moveTo>
                  <a:pt x="7482535" y="5615769"/>
                </a:moveTo>
                <a:cubicBezTo>
                  <a:pt x="7461327" y="5615330"/>
                  <a:pt x="7429177" y="5615789"/>
                  <a:pt x="7386087" y="5617148"/>
                </a:cubicBezTo>
                <a:cubicBezTo>
                  <a:pt x="7342996" y="5618507"/>
                  <a:pt x="7311066" y="5618973"/>
                  <a:pt x="7290298" y="5618547"/>
                </a:cubicBezTo>
                <a:cubicBezTo>
                  <a:pt x="7279774" y="5617295"/>
                  <a:pt x="7270937" y="5616669"/>
                  <a:pt x="7263786" y="5616669"/>
                </a:cubicBezTo>
                <a:cubicBezTo>
                  <a:pt x="7230729" y="5616669"/>
                  <a:pt x="7214052" y="5625124"/>
                  <a:pt x="7213755" y="5642035"/>
                </a:cubicBezTo>
                <a:cubicBezTo>
                  <a:pt x="7213539" y="5655743"/>
                  <a:pt x="7217446" y="5664099"/>
                  <a:pt x="7225475" y="5667103"/>
                </a:cubicBezTo>
                <a:cubicBezTo>
                  <a:pt x="7228622" y="5668508"/>
                  <a:pt x="7238587" y="5669445"/>
                  <a:pt x="7255372" y="5669912"/>
                </a:cubicBezTo>
                <a:cubicBezTo>
                  <a:pt x="7257633" y="5669912"/>
                  <a:pt x="7266095" y="5669578"/>
                  <a:pt x="7280759" y="5668908"/>
                </a:cubicBezTo>
                <a:cubicBezTo>
                  <a:pt x="7296299" y="5668238"/>
                  <a:pt x="7304651" y="5667903"/>
                  <a:pt x="7305816" y="5667903"/>
                </a:cubicBezTo>
                <a:cubicBezTo>
                  <a:pt x="7318189" y="5667903"/>
                  <a:pt x="7326112" y="5671206"/>
                  <a:pt x="7329586" y="5677813"/>
                </a:cubicBezTo>
                <a:cubicBezTo>
                  <a:pt x="7332276" y="5682648"/>
                  <a:pt x="7333722" y="5693217"/>
                  <a:pt x="7333924" y="5709520"/>
                </a:cubicBezTo>
                <a:cubicBezTo>
                  <a:pt x="7333924" y="5714079"/>
                  <a:pt x="7332283" y="5733514"/>
                  <a:pt x="7329000" y="5767823"/>
                </a:cubicBezTo>
                <a:cubicBezTo>
                  <a:pt x="7325498" y="5802806"/>
                  <a:pt x="7323747" y="5833954"/>
                  <a:pt x="7323747" y="5861266"/>
                </a:cubicBezTo>
                <a:cubicBezTo>
                  <a:pt x="7323747" y="5872009"/>
                  <a:pt x="7323976" y="5882734"/>
                  <a:pt x="7324433" y="5893439"/>
                </a:cubicBezTo>
                <a:cubicBezTo>
                  <a:pt x="7325727" y="5913444"/>
                  <a:pt x="7327030" y="5933612"/>
                  <a:pt x="7328341" y="5953945"/>
                </a:cubicBezTo>
                <a:cubicBezTo>
                  <a:pt x="7330312" y="5982073"/>
                  <a:pt x="7331078" y="6006900"/>
                  <a:pt x="7330638" y="6028425"/>
                </a:cubicBezTo>
                <a:cubicBezTo>
                  <a:pt x="7330450" y="6040282"/>
                  <a:pt x="7327237" y="6049013"/>
                  <a:pt x="7321000" y="6054618"/>
                </a:cubicBezTo>
                <a:cubicBezTo>
                  <a:pt x="7317795" y="6057681"/>
                  <a:pt x="7309912" y="6060705"/>
                  <a:pt x="7297351" y="6063691"/>
                </a:cubicBezTo>
                <a:cubicBezTo>
                  <a:pt x="7281050" y="6067545"/>
                  <a:pt x="7260835" y="6071447"/>
                  <a:pt x="7236704" y="6075395"/>
                </a:cubicBezTo>
                <a:cubicBezTo>
                  <a:pt x="7214913" y="6079065"/>
                  <a:pt x="7203871" y="6088551"/>
                  <a:pt x="7203578" y="6103853"/>
                </a:cubicBezTo>
                <a:cubicBezTo>
                  <a:pt x="7203578" y="6111513"/>
                  <a:pt x="7206814" y="6117733"/>
                  <a:pt x="7213287" y="6122512"/>
                </a:cubicBezTo>
                <a:cubicBezTo>
                  <a:pt x="7219759" y="6127290"/>
                  <a:pt x="7226740" y="6129680"/>
                  <a:pt x="7234229" y="6129680"/>
                </a:cubicBezTo>
                <a:cubicBezTo>
                  <a:pt x="7234229" y="6129680"/>
                  <a:pt x="7245285" y="6128511"/>
                  <a:pt x="7267399" y="6126174"/>
                </a:cubicBezTo>
                <a:cubicBezTo>
                  <a:pt x="7289512" y="6123837"/>
                  <a:pt x="7323330" y="6122669"/>
                  <a:pt x="7368854" y="6122669"/>
                </a:cubicBezTo>
                <a:cubicBezTo>
                  <a:pt x="7387931" y="6122669"/>
                  <a:pt x="7409312" y="6122892"/>
                  <a:pt x="7432996" y="6123338"/>
                </a:cubicBezTo>
                <a:cubicBezTo>
                  <a:pt x="7578062" y="6127332"/>
                  <a:pt x="7659093" y="6130227"/>
                  <a:pt x="7676091" y="6132024"/>
                </a:cubicBezTo>
                <a:cubicBezTo>
                  <a:pt x="7683347" y="6132024"/>
                  <a:pt x="7690246" y="6130248"/>
                  <a:pt x="7696790" y="6126697"/>
                </a:cubicBezTo>
                <a:cubicBezTo>
                  <a:pt x="7705238" y="6121741"/>
                  <a:pt x="7709462" y="6116624"/>
                  <a:pt x="7709462" y="6111346"/>
                </a:cubicBezTo>
                <a:cubicBezTo>
                  <a:pt x="7709110" y="6095147"/>
                  <a:pt x="7704180" y="6084665"/>
                  <a:pt x="7694671" y="6079900"/>
                </a:cubicBezTo>
                <a:cubicBezTo>
                  <a:pt x="7686704" y="6076070"/>
                  <a:pt x="7675064" y="6073013"/>
                  <a:pt x="7659751" y="6070728"/>
                </a:cubicBezTo>
                <a:cubicBezTo>
                  <a:pt x="7643116" y="6068318"/>
                  <a:pt x="7628490" y="6066131"/>
                  <a:pt x="7615873" y="6064167"/>
                </a:cubicBezTo>
                <a:cubicBezTo>
                  <a:pt x="7606257" y="6064024"/>
                  <a:pt x="7602432" y="6060068"/>
                  <a:pt x="7604399" y="6052300"/>
                </a:cubicBezTo>
                <a:cubicBezTo>
                  <a:pt x="7606443" y="6043154"/>
                  <a:pt x="7608494" y="6033529"/>
                  <a:pt x="7610552" y="6023423"/>
                </a:cubicBezTo>
                <a:cubicBezTo>
                  <a:pt x="7613810" y="6005501"/>
                  <a:pt x="7615662" y="5989939"/>
                  <a:pt x="7616109" y="5976736"/>
                </a:cubicBezTo>
                <a:cubicBezTo>
                  <a:pt x="7616555" y="5963345"/>
                  <a:pt x="7615716" y="5937866"/>
                  <a:pt x="7613592" y="5900298"/>
                </a:cubicBezTo>
                <a:cubicBezTo>
                  <a:pt x="7637179" y="5908046"/>
                  <a:pt x="7659906" y="5925349"/>
                  <a:pt x="7681773" y="5952207"/>
                </a:cubicBezTo>
                <a:cubicBezTo>
                  <a:pt x="7691209" y="5969226"/>
                  <a:pt x="7699912" y="5993021"/>
                  <a:pt x="7707882" y="6023591"/>
                </a:cubicBezTo>
                <a:cubicBezTo>
                  <a:pt x="7712766" y="6045891"/>
                  <a:pt x="7717588" y="6067969"/>
                  <a:pt x="7722349" y="6089826"/>
                </a:cubicBezTo>
                <a:cubicBezTo>
                  <a:pt x="7729064" y="6114606"/>
                  <a:pt x="7741421" y="6126882"/>
                  <a:pt x="7759420" y="6126655"/>
                </a:cubicBezTo>
                <a:cubicBezTo>
                  <a:pt x="7768126" y="6126432"/>
                  <a:pt x="7782292" y="6125768"/>
                  <a:pt x="7801916" y="6124662"/>
                </a:cubicBezTo>
                <a:cubicBezTo>
                  <a:pt x="7819863" y="6123769"/>
                  <a:pt x="7829476" y="6123323"/>
                  <a:pt x="7830756" y="6123323"/>
                </a:cubicBezTo>
                <a:cubicBezTo>
                  <a:pt x="7846390" y="6123542"/>
                  <a:pt x="7870192" y="6124600"/>
                  <a:pt x="7902161" y="6126496"/>
                </a:cubicBezTo>
                <a:cubicBezTo>
                  <a:pt x="7934130" y="6128392"/>
                  <a:pt x="7958245" y="6129453"/>
                  <a:pt x="7974507" y="6129680"/>
                </a:cubicBezTo>
                <a:cubicBezTo>
                  <a:pt x="7980569" y="6129680"/>
                  <a:pt x="7986435" y="6128475"/>
                  <a:pt x="7992103" y="6126064"/>
                </a:cubicBezTo>
                <a:cubicBezTo>
                  <a:pt x="8007674" y="6121467"/>
                  <a:pt x="8015315" y="6115298"/>
                  <a:pt x="8015025" y="6107558"/>
                </a:cubicBezTo>
                <a:cubicBezTo>
                  <a:pt x="8013989" y="6088628"/>
                  <a:pt x="8006760" y="6076785"/>
                  <a:pt x="7993338" y="6072031"/>
                </a:cubicBezTo>
                <a:cubicBezTo>
                  <a:pt x="7956991" y="6058999"/>
                  <a:pt x="7936603" y="6049065"/>
                  <a:pt x="7932173" y="6042228"/>
                </a:cubicBezTo>
                <a:cubicBezTo>
                  <a:pt x="7886687" y="5971094"/>
                  <a:pt x="7827334" y="5909818"/>
                  <a:pt x="7754114" y="5858399"/>
                </a:cubicBezTo>
                <a:cubicBezTo>
                  <a:pt x="7771660" y="5848217"/>
                  <a:pt x="7783647" y="5839906"/>
                  <a:pt x="7790076" y="5833467"/>
                </a:cubicBezTo>
                <a:cubicBezTo>
                  <a:pt x="7809079" y="5815137"/>
                  <a:pt x="7818703" y="5796268"/>
                  <a:pt x="7818947" y="5776859"/>
                </a:cubicBezTo>
                <a:cubicBezTo>
                  <a:pt x="7819864" y="5723459"/>
                  <a:pt x="7796175" y="5683085"/>
                  <a:pt x="7747878" y="5655738"/>
                </a:cubicBezTo>
                <a:cubicBezTo>
                  <a:pt x="7723603" y="5636655"/>
                  <a:pt x="7682075" y="5624570"/>
                  <a:pt x="7623293" y="5619484"/>
                </a:cubicBezTo>
                <a:cubicBezTo>
                  <a:pt x="7611147" y="5618542"/>
                  <a:pt x="7564228" y="5617304"/>
                  <a:pt x="7482535" y="5615769"/>
                </a:cubicBezTo>
                <a:close/>
                <a:moveTo>
                  <a:pt x="10269097" y="5612651"/>
                </a:moveTo>
                <a:cubicBezTo>
                  <a:pt x="10194678" y="5612651"/>
                  <a:pt x="10144671" y="5613232"/>
                  <a:pt x="10119079" y="5614393"/>
                </a:cubicBezTo>
                <a:cubicBezTo>
                  <a:pt x="10035352" y="5618063"/>
                  <a:pt x="9993062" y="5628559"/>
                  <a:pt x="9992207" y="5645881"/>
                </a:cubicBezTo>
                <a:cubicBezTo>
                  <a:pt x="9991548" y="5663649"/>
                  <a:pt x="9999581" y="5672534"/>
                  <a:pt x="10016307" y="5672534"/>
                </a:cubicBezTo>
                <a:cubicBezTo>
                  <a:pt x="10026363" y="5672534"/>
                  <a:pt x="10040150" y="5672096"/>
                  <a:pt x="10057665" y="5671220"/>
                </a:cubicBezTo>
                <a:cubicBezTo>
                  <a:pt x="10075181" y="5670345"/>
                  <a:pt x="10088755" y="5669907"/>
                  <a:pt x="10098385" y="5669907"/>
                </a:cubicBezTo>
                <a:cubicBezTo>
                  <a:pt x="10102129" y="5669907"/>
                  <a:pt x="10105888" y="5672615"/>
                  <a:pt x="10109663" y="5678030"/>
                </a:cubicBezTo>
                <a:cubicBezTo>
                  <a:pt x="10113440" y="5683446"/>
                  <a:pt x="10115327" y="5689141"/>
                  <a:pt x="10115327" y="5695116"/>
                </a:cubicBezTo>
                <a:cubicBezTo>
                  <a:pt x="10115327" y="5713530"/>
                  <a:pt x="10114178" y="5741271"/>
                  <a:pt x="10111879" y="5778340"/>
                </a:cubicBezTo>
                <a:cubicBezTo>
                  <a:pt x="10109580" y="5815409"/>
                  <a:pt x="10108431" y="5843368"/>
                  <a:pt x="10108431" y="5862218"/>
                </a:cubicBezTo>
                <a:lnTo>
                  <a:pt x="10108431" y="6044781"/>
                </a:lnTo>
                <a:cubicBezTo>
                  <a:pt x="10108431" y="6058518"/>
                  <a:pt x="10104754" y="6065386"/>
                  <a:pt x="10097401" y="6065386"/>
                </a:cubicBezTo>
                <a:cubicBezTo>
                  <a:pt x="10088888" y="6065386"/>
                  <a:pt x="10076645" y="6064772"/>
                  <a:pt x="10060677" y="6063544"/>
                </a:cubicBezTo>
                <a:cubicBezTo>
                  <a:pt x="10044708" y="6062316"/>
                  <a:pt x="10033091" y="6061702"/>
                  <a:pt x="10025824" y="6061702"/>
                </a:cubicBezTo>
                <a:cubicBezTo>
                  <a:pt x="10006475" y="6061702"/>
                  <a:pt x="9996801" y="6072033"/>
                  <a:pt x="9996801" y="6092693"/>
                </a:cubicBezTo>
                <a:cubicBezTo>
                  <a:pt x="9996801" y="6114449"/>
                  <a:pt x="10019713" y="6125327"/>
                  <a:pt x="10065537" y="6125327"/>
                </a:cubicBezTo>
                <a:cubicBezTo>
                  <a:pt x="10084791" y="6125327"/>
                  <a:pt x="10113694" y="6124992"/>
                  <a:pt x="10152245" y="6124322"/>
                </a:cubicBezTo>
                <a:cubicBezTo>
                  <a:pt x="10190796" y="6123652"/>
                  <a:pt x="10219663" y="6123317"/>
                  <a:pt x="10238845" y="6123317"/>
                </a:cubicBezTo>
                <a:cubicBezTo>
                  <a:pt x="10254001" y="6123317"/>
                  <a:pt x="10277455" y="6123652"/>
                  <a:pt x="10309208" y="6124322"/>
                </a:cubicBezTo>
                <a:cubicBezTo>
                  <a:pt x="10338313" y="6124992"/>
                  <a:pt x="10361907" y="6125327"/>
                  <a:pt x="10379990" y="6125327"/>
                </a:cubicBezTo>
                <a:lnTo>
                  <a:pt x="10435132" y="6125327"/>
                </a:lnTo>
                <a:cubicBezTo>
                  <a:pt x="10482682" y="6125327"/>
                  <a:pt x="10526345" y="6113305"/>
                  <a:pt x="10566115" y="6089261"/>
                </a:cubicBezTo>
                <a:cubicBezTo>
                  <a:pt x="10613028" y="6060745"/>
                  <a:pt x="10636484" y="6023594"/>
                  <a:pt x="10636484" y="5977809"/>
                </a:cubicBezTo>
                <a:cubicBezTo>
                  <a:pt x="10636484" y="5929543"/>
                  <a:pt x="10606330" y="5886538"/>
                  <a:pt x="10546024" y="5848792"/>
                </a:cubicBezTo>
                <a:cubicBezTo>
                  <a:pt x="10577087" y="5821040"/>
                  <a:pt x="10592617" y="5790625"/>
                  <a:pt x="10592617" y="5757547"/>
                </a:cubicBezTo>
                <a:cubicBezTo>
                  <a:pt x="10592617" y="5698433"/>
                  <a:pt x="10549165" y="5657132"/>
                  <a:pt x="10462261" y="5633643"/>
                </a:cubicBezTo>
                <a:cubicBezTo>
                  <a:pt x="10410710" y="5619648"/>
                  <a:pt x="10346322" y="5612651"/>
                  <a:pt x="10269097" y="5612651"/>
                </a:cubicBezTo>
                <a:close/>
                <a:moveTo>
                  <a:pt x="8177821" y="5610077"/>
                </a:moveTo>
                <a:cubicBezTo>
                  <a:pt x="8153784" y="5609567"/>
                  <a:pt x="8141447" y="5616142"/>
                  <a:pt x="8140808" y="5629802"/>
                </a:cubicBezTo>
                <a:cubicBezTo>
                  <a:pt x="8140369" y="5640968"/>
                  <a:pt x="8142974" y="5648876"/>
                  <a:pt x="8148625" y="5653528"/>
                </a:cubicBezTo>
                <a:cubicBezTo>
                  <a:pt x="8154276" y="5658179"/>
                  <a:pt x="8164552" y="5660627"/>
                  <a:pt x="8179454" y="5660871"/>
                </a:cubicBezTo>
                <a:cubicBezTo>
                  <a:pt x="8195478" y="5661307"/>
                  <a:pt x="8209769" y="5661754"/>
                  <a:pt x="8222327" y="5662211"/>
                </a:cubicBezTo>
                <a:cubicBezTo>
                  <a:pt x="8239809" y="5662612"/>
                  <a:pt x="8251903" y="5665702"/>
                  <a:pt x="8258607" y="5671482"/>
                </a:cubicBezTo>
                <a:cubicBezTo>
                  <a:pt x="8265824" y="5677558"/>
                  <a:pt x="8269103" y="5688810"/>
                  <a:pt x="8268443" y="5705235"/>
                </a:cubicBezTo>
                <a:cubicBezTo>
                  <a:pt x="8265318" y="5784514"/>
                  <a:pt x="8263755" y="5835173"/>
                  <a:pt x="8263755" y="5857211"/>
                </a:cubicBezTo>
                <a:cubicBezTo>
                  <a:pt x="8263755" y="5878053"/>
                  <a:pt x="8264983" y="5910934"/>
                  <a:pt x="8267439" y="5955854"/>
                </a:cubicBezTo>
                <a:cubicBezTo>
                  <a:pt x="8269664" y="5997370"/>
                  <a:pt x="8270557" y="6029388"/>
                  <a:pt x="8270118" y="6051908"/>
                </a:cubicBezTo>
                <a:cubicBezTo>
                  <a:pt x="8269954" y="6063450"/>
                  <a:pt x="8256938" y="6071084"/>
                  <a:pt x="8231070" y="6074809"/>
                </a:cubicBezTo>
                <a:cubicBezTo>
                  <a:pt x="8209677" y="6077139"/>
                  <a:pt x="8193150" y="6078641"/>
                  <a:pt x="8181489" y="6079314"/>
                </a:cubicBezTo>
                <a:cubicBezTo>
                  <a:pt x="8166022" y="6081526"/>
                  <a:pt x="8156862" y="6083162"/>
                  <a:pt x="8154009" y="6084222"/>
                </a:cubicBezTo>
                <a:cubicBezTo>
                  <a:pt x="8143754" y="6088167"/>
                  <a:pt x="8138478" y="6095902"/>
                  <a:pt x="8138182" y="6107427"/>
                </a:cubicBezTo>
                <a:cubicBezTo>
                  <a:pt x="8138182" y="6116029"/>
                  <a:pt x="8142294" y="6122306"/>
                  <a:pt x="8150519" y="6126258"/>
                </a:cubicBezTo>
                <a:cubicBezTo>
                  <a:pt x="8154719" y="6128093"/>
                  <a:pt x="8159295" y="6129010"/>
                  <a:pt x="8164249" y="6129010"/>
                </a:cubicBezTo>
                <a:cubicBezTo>
                  <a:pt x="8184546" y="6128783"/>
                  <a:pt x="8228616" y="6127555"/>
                  <a:pt x="8296457" y="6125327"/>
                </a:cubicBezTo>
                <a:cubicBezTo>
                  <a:pt x="8352355" y="6123555"/>
                  <a:pt x="8396316" y="6122996"/>
                  <a:pt x="8428341" y="6123652"/>
                </a:cubicBezTo>
                <a:cubicBezTo>
                  <a:pt x="8519392" y="6125885"/>
                  <a:pt x="8591841" y="6127671"/>
                  <a:pt x="8645688" y="6129010"/>
                </a:cubicBezTo>
                <a:cubicBezTo>
                  <a:pt x="8667147" y="6129230"/>
                  <a:pt x="8678170" y="6120624"/>
                  <a:pt x="8678756" y="6103194"/>
                </a:cubicBezTo>
                <a:cubicBezTo>
                  <a:pt x="8679268" y="6085272"/>
                  <a:pt x="8661100" y="6076018"/>
                  <a:pt x="8624251" y="6075432"/>
                </a:cubicBezTo>
                <a:cubicBezTo>
                  <a:pt x="8626923" y="6075432"/>
                  <a:pt x="8621033" y="6074260"/>
                  <a:pt x="8606580" y="6071916"/>
                </a:cubicBezTo>
                <a:cubicBezTo>
                  <a:pt x="8592126" y="6069572"/>
                  <a:pt x="8583763" y="6068417"/>
                  <a:pt x="8581488" y="6068452"/>
                </a:cubicBezTo>
                <a:cubicBezTo>
                  <a:pt x="8568739" y="6068299"/>
                  <a:pt x="8560415" y="6066065"/>
                  <a:pt x="8556515" y="6061752"/>
                </a:cubicBezTo>
                <a:cubicBezTo>
                  <a:pt x="8552615" y="6057439"/>
                  <a:pt x="8550763" y="6048242"/>
                  <a:pt x="8550958" y="6034160"/>
                </a:cubicBezTo>
                <a:cubicBezTo>
                  <a:pt x="8551380" y="6015422"/>
                  <a:pt x="8552770" y="5983679"/>
                  <a:pt x="8555128" y="5938933"/>
                </a:cubicBezTo>
                <a:cubicBezTo>
                  <a:pt x="8557556" y="5896957"/>
                  <a:pt x="8558770" y="5865080"/>
                  <a:pt x="8558770" y="5843304"/>
                </a:cubicBezTo>
                <a:cubicBezTo>
                  <a:pt x="8558770" y="5817596"/>
                  <a:pt x="8557150" y="5784821"/>
                  <a:pt x="8553909" y="5744979"/>
                </a:cubicBezTo>
                <a:cubicBezTo>
                  <a:pt x="8551345" y="5712041"/>
                  <a:pt x="8550044" y="5693962"/>
                  <a:pt x="8550006" y="5690742"/>
                </a:cubicBezTo>
                <a:cubicBezTo>
                  <a:pt x="8550145" y="5681115"/>
                  <a:pt x="8553034" y="5674667"/>
                  <a:pt x="8558671" y="5671398"/>
                </a:cubicBezTo>
                <a:cubicBezTo>
                  <a:pt x="8567823" y="5667146"/>
                  <a:pt x="8584043" y="5663972"/>
                  <a:pt x="8607330" y="5661876"/>
                </a:cubicBezTo>
                <a:cubicBezTo>
                  <a:pt x="8630370" y="5659839"/>
                  <a:pt x="8643114" y="5658454"/>
                  <a:pt x="8645562" y="5657721"/>
                </a:cubicBezTo>
                <a:cubicBezTo>
                  <a:pt x="8659951" y="5654331"/>
                  <a:pt x="8667295" y="5646317"/>
                  <a:pt x="8667595" y="5633679"/>
                </a:cubicBezTo>
                <a:cubicBezTo>
                  <a:pt x="8667888" y="5619113"/>
                  <a:pt x="8656608" y="5611692"/>
                  <a:pt x="8633753" y="5611416"/>
                </a:cubicBezTo>
                <a:cubicBezTo>
                  <a:pt x="8598163" y="5610757"/>
                  <a:pt x="8525114" y="5612285"/>
                  <a:pt x="8414606" y="5615999"/>
                </a:cubicBezTo>
                <a:cubicBezTo>
                  <a:pt x="8407637" y="5615999"/>
                  <a:pt x="8367779" y="5615082"/>
                  <a:pt x="8295034" y="5613247"/>
                </a:cubicBezTo>
                <a:cubicBezTo>
                  <a:pt x="8255851" y="5612190"/>
                  <a:pt x="8216780" y="5611133"/>
                  <a:pt x="8177821" y="5610077"/>
                </a:cubicBezTo>
                <a:close/>
                <a:moveTo>
                  <a:pt x="3996346" y="5610077"/>
                </a:moveTo>
                <a:cubicBezTo>
                  <a:pt x="4035305" y="5611133"/>
                  <a:pt x="4074376" y="5612190"/>
                  <a:pt x="4113558" y="5613247"/>
                </a:cubicBezTo>
                <a:cubicBezTo>
                  <a:pt x="4186303" y="5615082"/>
                  <a:pt x="4226161" y="5615999"/>
                  <a:pt x="4233131" y="5615999"/>
                </a:cubicBezTo>
                <a:cubicBezTo>
                  <a:pt x="4343639" y="5612285"/>
                  <a:pt x="4416688" y="5610757"/>
                  <a:pt x="4452278" y="5611416"/>
                </a:cubicBezTo>
                <a:cubicBezTo>
                  <a:pt x="4475132" y="5611692"/>
                  <a:pt x="4486413" y="5619113"/>
                  <a:pt x="4486120" y="5633679"/>
                </a:cubicBezTo>
                <a:cubicBezTo>
                  <a:pt x="4485820" y="5646317"/>
                  <a:pt x="4478476" y="5654331"/>
                  <a:pt x="4464087" y="5657721"/>
                </a:cubicBezTo>
                <a:cubicBezTo>
                  <a:pt x="4461638" y="5658454"/>
                  <a:pt x="4448894" y="5659839"/>
                  <a:pt x="4425855" y="5661876"/>
                </a:cubicBezTo>
                <a:cubicBezTo>
                  <a:pt x="4402568" y="5663972"/>
                  <a:pt x="4386349" y="5667146"/>
                  <a:pt x="4377195" y="5671398"/>
                </a:cubicBezTo>
                <a:cubicBezTo>
                  <a:pt x="4371558" y="5674667"/>
                  <a:pt x="4368670" y="5681115"/>
                  <a:pt x="4368531" y="5690742"/>
                </a:cubicBezTo>
                <a:cubicBezTo>
                  <a:pt x="4368570" y="5693962"/>
                  <a:pt x="4369870" y="5712041"/>
                  <a:pt x="4372434" y="5744979"/>
                </a:cubicBezTo>
                <a:cubicBezTo>
                  <a:pt x="4375674" y="5784821"/>
                  <a:pt x="4377295" y="5817596"/>
                  <a:pt x="4377295" y="5843304"/>
                </a:cubicBezTo>
                <a:cubicBezTo>
                  <a:pt x="4377295" y="5865080"/>
                  <a:pt x="4376081" y="5896957"/>
                  <a:pt x="4373653" y="5938933"/>
                </a:cubicBezTo>
                <a:cubicBezTo>
                  <a:pt x="4371295" y="5983679"/>
                  <a:pt x="4369905" y="6015422"/>
                  <a:pt x="4369483" y="6034160"/>
                </a:cubicBezTo>
                <a:cubicBezTo>
                  <a:pt x="4369288" y="6048242"/>
                  <a:pt x="4371140" y="6057439"/>
                  <a:pt x="4375040" y="6061752"/>
                </a:cubicBezTo>
                <a:cubicBezTo>
                  <a:pt x="4378939" y="6066065"/>
                  <a:pt x="4387264" y="6068299"/>
                  <a:pt x="4400013" y="6068452"/>
                </a:cubicBezTo>
                <a:cubicBezTo>
                  <a:pt x="4402287" y="6068417"/>
                  <a:pt x="4410651" y="6069572"/>
                  <a:pt x="4425105" y="6071916"/>
                </a:cubicBezTo>
                <a:cubicBezTo>
                  <a:pt x="4439557" y="6074260"/>
                  <a:pt x="4445448" y="6075432"/>
                  <a:pt x="4442776" y="6075432"/>
                </a:cubicBezTo>
                <a:cubicBezTo>
                  <a:pt x="4479625" y="6076018"/>
                  <a:pt x="4497793" y="6085272"/>
                  <a:pt x="4497280" y="6103194"/>
                </a:cubicBezTo>
                <a:cubicBezTo>
                  <a:pt x="4496694" y="6120624"/>
                  <a:pt x="4485672" y="6129230"/>
                  <a:pt x="4464213" y="6129010"/>
                </a:cubicBezTo>
                <a:cubicBezTo>
                  <a:pt x="4410366" y="6127671"/>
                  <a:pt x="4337917" y="6125885"/>
                  <a:pt x="4246865" y="6123652"/>
                </a:cubicBezTo>
                <a:cubicBezTo>
                  <a:pt x="4214841" y="6122996"/>
                  <a:pt x="4170879" y="6123555"/>
                  <a:pt x="4114982" y="6125327"/>
                </a:cubicBezTo>
                <a:cubicBezTo>
                  <a:pt x="4047140" y="6127555"/>
                  <a:pt x="4003071" y="6128783"/>
                  <a:pt x="3982774" y="6129010"/>
                </a:cubicBezTo>
                <a:cubicBezTo>
                  <a:pt x="3977820" y="6129010"/>
                  <a:pt x="3973244" y="6128093"/>
                  <a:pt x="3969044" y="6126258"/>
                </a:cubicBezTo>
                <a:cubicBezTo>
                  <a:pt x="3960819" y="6122306"/>
                  <a:pt x="3956706" y="6116029"/>
                  <a:pt x="3956706" y="6107427"/>
                </a:cubicBezTo>
                <a:cubicBezTo>
                  <a:pt x="3957003" y="6095902"/>
                  <a:pt x="3962279" y="6088167"/>
                  <a:pt x="3972534" y="6084222"/>
                </a:cubicBezTo>
                <a:cubicBezTo>
                  <a:pt x="3975387" y="6083162"/>
                  <a:pt x="3984547" y="6081526"/>
                  <a:pt x="4000014" y="6079314"/>
                </a:cubicBezTo>
                <a:cubicBezTo>
                  <a:pt x="4011675" y="6078641"/>
                  <a:pt x="4028201" y="6077139"/>
                  <a:pt x="4049595" y="6074809"/>
                </a:cubicBezTo>
                <a:cubicBezTo>
                  <a:pt x="4075463" y="6071084"/>
                  <a:pt x="4088479" y="6063450"/>
                  <a:pt x="4088643" y="6051908"/>
                </a:cubicBezTo>
                <a:cubicBezTo>
                  <a:pt x="4089082" y="6029388"/>
                  <a:pt x="4088189" y="5997370"/>
                  <a:pt x="4085964" y="5955854"/>
                </a:cubicBezTo>
                <a:cubicBezTo>
                  <a:pt x="4083508" y="5910934"/>
                  <a:pt x="4082280" y="5878053"/>
                  <a:pt x="4082280" y="5857211"/>
                </a:cubicBezTo>
                <a:cubicBezTo>
                  <a:pt x="4082280" y="5835173"/>
                  <a:pt x="4083843" y="5784514"/>
                  <a:pt x="4086968" y="5705235"/>
                </a:cubicBezTo>
                <a:cubicBezTo>
                  <a:pt x="4087628" y="5688810"/>
                  <a:pt x="4084349" y="5677558"/>
                  <a:pt x="4077132" y="5671482"/>
                </a:cubicBezTo>
                <a:cubicBezTo>
                  <a:pt x="4070428" y="5665702"/>
                  <a:pt x="4058334" y="5662612"/>
                  <a:pt x="4040852" y="5662211"/>
                </a:cubicBezTo>
                <a:cubicBezTo>
                  <a:pt x="4028294" y="5661754"/>
                  <a:pt x="4014003" y="5661307"/>
                  <a:pt x="3997978" y="5660871"/>
                </a:cubicBezTo>
                <a:cubicBezTo>
                  <a:pt x="3983077" y="5660627"/>
                  <a:pt x="3972801" y="5658179"/>
                  <a:pt x="3967150" y="5653528"/>
                </a:cubicBezTo>
                <a:cubicBezTo>
                  <a:pt x="3961499" y="5648876"/>
                  <a:pt x="3958894" y="5640968"/>
                  <a:pt x="3959333" y="5629802"/>
                </a:cubicBezTo>
                <a:cubicBezTo>
                  <a:pt x="3959971" y="5616142"/>
                  <a:pt x="3972309" y="5609567"/>
                  <a:pt x="3996346" y="5610077"/>
                </a:cubicBezTo>
                <a:close/>
                <a:moveTo>
                  <a:pt x="2153284" y="5609972"/>
                </a:moveTo>
                <a:cubicBezTo>
                  <a:pt x="2172654" y="5609972"/>
                  <a:pt x="2184535" y="5621172"/>
                  <a:pt x="2188926" y="5643573"/>
                </a:cubicBezTo>
                <a:cubicBezTo>
                  <a:pt x="2190426" y="5651641"/>
                  <a:pt x="2191176" y="5668442"/>
                  <a:pt x="2191176" y="5693975"/>
                </a:cubicBezTo>
                <a:cubicBezTo>
                  <a:pt x="2191176" y="5713813"/>
                  <a:pt x="2187491" y="5739885"/>
                  <a:pt x="2180120" y="5772192"/>
                </a:cubicBezTo>
                <a:cubicBezTo>
                  <a:pt x="2176357" y="5788562"/>
                  <a:pt x="2167739" y="5797478"/>
                  <a:pt x="2154268" y="5798939"/>
                </a:cubicBezTo>
                <a:cubicBezTo>
                  <a:pt x="2147703" y="5799379"/>
                  <a:pt x="2141679" y="5797210"/>
                  <a:pt x="2136196" y="5792433"/>
                </a:cubicBezTo>
                <a:cubicBezTo>
                  <a:pt x="2130712" y="5787656"/>
                  <a:pt x="2127833" y="5781340"/>
                  <a:pt x="2127557" y="5773485"/>
                </a:cubicBezTo>
                <a:cubicBezTo>
                  <a:pt x="2127355" y="5765709"/>
                  <a:pt x="2126211" y="5759462"/>
                  <a:pt x="2124125" y="5754743"/>
                </a:cubicBezTo>
                <a:cubicBezTo>
                  <a:pt x="2112391" y="5727891"/>
                  <a:pt x="2089645" y="5707823"/>
                  <a:pt x="2055886" y="5694541"/>
                </a:cubicBezTo>
                <a:cubicBezTo>
                  <a:pt x="2029006" y="5683703"/>
                  <a:pt x="1999528" y="5678284"/>
                  <a:pt x="1967451" y="5678284"/>
                </a:cubicBezTo>
                <a:cubicBezTo>
                  <a:pt x="1965627" y="5678284"/>
                  <a:pt x="1963826" y="5679265"/>
                  <a:pt x="1962049" y="5681227"/>
                </a:cubicBezTo>
                <a:cubicBezTo>
                  <a:pt x="1960271" y="5683189"/>
                  <a:pt x="1959383" y="5684993"/>
                  <a:pt x="1959383" y="5686640"/>
                </a:cubicBezTo>
                <a:cubicBezTo>
                  <a:pt x="1959383" y="5701126"/>
                  <a:pt x="1959674" y="5715346"/>
                  <a:pt x="1960257" y="5729298"/>
                </a:cubicBezTo>
                <a:cubicBezTo>
                  <a:pt x="1961645" y="5762432"/>
                  <a:pt x="1962339" y="5786063"/>
                  <a:pt x="1962339" y="5800190"/>
                </a:cubicBezTo>
                <a:cubicBezTo>
                  <a:pt x="1962339" y="5809688"/>
                  <a:pt x="1967547" y="5814437"/>
                  <a:pt x="1977962" y="5814437"/>
                </a:cubicBezTo>
                <a:cubicBezTo>
                  <a:pt x="1979727" y="5814437"/>
                  <a:pt x="1987775" y="5813562"/>
                  <a:pt x="2002104" y="5811811"/>
                </a:cubicBezTo>
                <a:cubicBezTo>
                  <a:pt x="2016433" y="5810060"/>
                  <a:pt x="2024474" y="5809184"/>
                  <a:pt x="2026225" y="5809184"/>
                </a:cubicBezTo>
                <a:cubicBezTo>
                  <a:pt x="2048085" y="5809184"/>
                  <a:pt x="2069580" y="5812897"/>
                  <a:pt x="2090712" y="5820324"/>
                </a:cubicBezTo>
                <a:cubicBezTo>
                  <a:pt x="2103280" y="5824066"/>
                  <a:pt x="2109809" y="5839842"/>
                  <a:pt x="2110301" y="5867649"/>
                </a:cubicBezTo>
                <a:cubicBezTo>
                  <a:pt x="2110758" y="5884134"/>
                  <a:pt x="2106290" y="5911944"/>
                  <a:pt x="2096896" y="5951077"/>
                </a:cubicBezTo>
                <a:cubicBezTo>
                  <a:pt x="2092208" y="5971131"/>
                  <a:pt x="2083777" y="5981157"/>
                  <a:pt x="2071604" y="5981157"/>
                </a:cubicBezTo>
                <a:cubicBezTo>
                  <a:pt x="2058513" y="5981157"/>
                  <a:pt x="2051645" y="5975456"/>
                  <a:pt x="2050999" y="5964053"/>
                </a:cubicBezTo>
                <a:cubicBezTo>
                  <a:pt x="2050755" y="5961434"/>
                  <a:pt x="2050743" y="5957494"/>
                  <a:pt x="2050963" y="5952234"/>
                </a:cubicBezTo>
                <a:cubicBezTo>
                  <a:pt x="2050963" y="5946694"/>
                  <a:pt x="2050963" y="5942831"/>
                  <a:pt x="2050963" y="5940644"/>
                </a:cubicBezTo>
                <a:cubicBezTo>
                  <a:pt x="2050963" y="5926409"/>
                  <a:pt x="2043538" y="5910946"/>
                  <a:pt x="2028689" y="5894255"/>
                </a:cubicBezTo>
                <a:cubicBezTo>
                  <a:pt x="2011841" y="5875363"/>
                  <a:pt x="1992626" y="5865917"/>
                  <a:pt x="1971045" y="5865917"/>
                </a:cubicBezTo>
                <a:cubicBezTo>
                  <a:pt x="1969908" y="5865917"/>
                  <a:pt x="1967944" y="5867489"/>
                  <a:pt x="1965154" y="5870632"/>
                </a:cubicBezTo>
                <a:cubicBezTo>
                  <a:pt x="1964945" y="5894473"/>
                  <a:pt x="1960985" y="5933324"/>
                  <a:pt x="1953277" y="5987185"/>
                </a:cubicBezTo>
                <a:cubicBezTo>
                  <a:pt x="1945568" y="6041046"/>
                  <a:pt x="1944002" y="6064758"/>
                  <a:pt x="1948578" y="6058322"/>
                </a:cubicBezTo>
                <a:cubicBezTo>
                  <a:pt x="1953155" y="6064371"/>
                  <a:pt x="1957804" y="6067395"/>
                  <a:pt x="1962527" y="6067395"/>
                </a:cubicBezTo>
                <a:cubicBezTo>
                  <a:pt x="1995170" y="6067395"/>
                  <a:pt x="2036586" y="6050396"/>
                  <a:pt x="2086777" y="6016397"/>
                </a:cubicBezTo>
                <a:cubicBezTo>
                  <a:pt x="2120905" y="5993186"/>
                  <a:pt x="2145474" y="5972261"/>
                  <a:pt x="2160484" y="5953620"/>
                </a:cubicBezTo>
                <a:cubicBezTo>
                  <a:pt x="2164150" y="5949068"/>
                  <a:pt x="2167406" y="5941094"/>
                  <a:pt x="2170250" y="5929698"/>
                </a:cubicBezTo>
                <a:cubicBezTo>
                  <a:pt x="2173094" y="5918303"/>
                  <a:pt x="2180445" y="5912605"/>
                  <a:pt x="2192301" y="5912605"/>
                </a:cubicBezTo>
                <a:cubicBezTo>
                  <a:pt x="2201046" y="5912605"/>
                  <a:pt x="2207802" y="5917075"/>
                  <a:pt x="2212571" y="5926015"/>
                </a:cubicBezTo>
                <a:cubicBezTo>
                  <a:pt x="2215783" y="5931910"/>
                  <a:pt x="2217390" y="5937446"/>
                  <a:pt x="2217390" y="5942622"/>
                </a:cubicBezTo>
                <a:cubicBezTo>
                  <a:pt x="2217390" y="5968703"/>
                  <a:pt x="2214723" y="5996601"/>
                  <a:pt x="2209390" y="6026317"/>
                </a:cubicBezTo>
                <a:cubicBezTo>
                  <a:pt x="2203850" y="6052307"/>
                  <a:pt x="2198130" y="6079161"/>
                  <a:pt x="2192228" y="6106878"/>
                </a:cubicBezTo>
                <a:cubicBezTo>
                  <a:pt x="2189322" y="6121409"/>
                  <a:pt x="2168883" y="6128675"/>
                  <a:pt x="2130911" y="6128675"/>
                </a:cubicBezTo>
                <a:cubicBezTo>
                  <a:pt x="2112166" y="6128675"/>
                  <a:pt x="2076256" y="6128005"/>
                  <a:pt x="2023182" y="6126666"/>
                </a:cubicBezTo>
                <a:cubicBezTo>
                  <a:pt x="1970108" y="6125327"/>
                  <a:pt x="1934340" y="6124657"/>
                  <a:pt x="1915877" y="6124657"/>
                </a:cubicBezTo>
                <a:cubicBezTo>
                  <a:pt x="1804911" y="6124657"/>
                  <a:pt x="1715151" y="6126322"/>
                  <a:pt x="1646594" y="6129654"/>
                </a:cubicBezTo>
                <a:lnTo>
                  <a:pt x="1572407" y="6132693"/>
                </a:lnTo>
                <a:cubicBezTo>
                  <a:pt x="1565130" y="6132693"/>
                  <a:pt x="1558612" y="6129544"/>
                  <a:pt x="1552853" y="6123244"/>
                </a:cubicBezTo>
                <a:cubicBezTo>
                  <a:pt x="1547904" y="6117932"/>
                  <a:pt x="1545541" y="6112276"/>
                  <a:pt x="1545764" y="6106276"/>
                </a:cubicBezTo>
                <a:cubicBezTo>
                  <a:pt x="1546057" y="6094332"/>
                  <a:pt x="1552309" y="6086481"/>
                  <a:pt x="1564521" y="6082720"/>
                </a:cubicBezTo>
                <a:cubicBezTo>
                  <a:pt x="1569255" y="6081074"/>
                  <a:pt x="1579390" y="6079984"/>
                  <a:pt x="1594926" y="6079450"/>
                </a:cubicBezTo>
                <a:cubicBezTo>
                  <a:pt x="1603807" y="6079450"/>
                  <a:pt x="1617561" y="6079150"/>
                  <a:pt x="1636187" y="6078550"/>
                </a:cubicBezTo>
                <a:cubicBezTo>
                  <a:pt x="1663890" y="6077608"/>
                  <a:pt x="1677194" y="6064043"/>
                  <a:pt x="1676099" y="6037854"/>
                </a:cubicBezTo>
                <a:cubicBezTo>
                  <a:pt x="1675684" y="6028227"/>
                  <a:pt x="1673933" y="6000283"/>
                  <a:pt x="1670846" y="5954023"/>
                </a:cubicBezTo>
                <a:cubicBezTo>
                  <a:pt x="1668219" y="5917460"/>
                  <a:pt x="1666906" y="5883034"/>
                  <a:pt x="1666906" y="5850744"/>
                </a:cubicBezTo>
                <a:cubicBezTo>
                  <a:pt x="1666906" y="5850165"/>
                  <a:pt x="1667726" y="5827344"/>
                  <a:pt x="1669368" y="5782283"/>
                </a:cubicBezTo>
                <a:cubicBezTo>
                  <a:pt x="1671009" y="5737221"/>
                  <a:pt x="1671829" y="5711673"/>
                  <a:pt x="1671829" y="5705638"/>
                </a:cubicBezTo>
                <a:cubicBezTo>
                  <a:pt x="1671829" y="5691933"/>
                  <a:pt x="1664208" y="5680881"/>
                  <a:pt x="1648964" y="5672481"/>
                </a:cubicBezTo>
                <a:cubicBezTo>
                  <a:pt x="1643840" y="5669621"/>
                  <a:pt x="1622472" y="5666126"/>
                  <a:pt x="1584859" y="5661996"/>
                </a:cubicBezTo>
                <a:cubicBezTo>
                  <a:pt x="1550909" y="5657873"/>
                  <a:pt x="1533934" y="5649001"/>
                  <a:pt x="1533934" y="5635380"/>
                </a:cubicBezTo>
                <a:cubicBezTo>
                  <a:pt x="1533934" y="5618441"/>
                  <a:pt x="1542185" y="5612204"/>
                  <a:pt x="1558688" y="5616669"/>
                </a:cubicBezTo>
                <a:cubicBezTo>
                  <a:pt x="1558342" y="5621134"/>
                  <a:pt x="1584681" y="5620108"/>
                  <a:pt x="1637705" y="5613593"/>
                </a:cubicBezTo>
                <a:cubicBezTo>
                  <a:pt x="1694436" y="5615867"/>
                  <a:pt x="1756197" y="5617004"/>
                  <a:pt x="1822988" y="5617004"/>
                </a:cubicBezTo>
                <a:cubicBezTo>
                  <a:pt x="1915575" y="5617004"/>
                  <a:pt x="1984906" y="5615832"/>
                  <a:pt x="2030983" y="5613488"/>
                </a:cubicBezTo>
                <a:cubicBezTo>
                  <a:pt x="2077060" y="5611144"/>
                  <a:pt x="2117827" y="5609972"/>
                  <a:pt x="2153284" y="5609972"/>
                </a:cubicBezTo>
                <a:close/>
                <a:moveTo>
                  <a:pt x="3760010" y="5609637"/>
                </a:moveTo>
                <a:cubicBezTo>
                  <a:pt x="3785753" y="5609972"/>
                  <a:pt x="3800872" y="5619918"/>
                  <a:pt x="3805368" y="5639476"/>
                </a:cubicBezTo>
                <a:cubicBezTo>
                  <a:pt x="3806278" y="5643352"/>
                  <a:pt x="3809196" y="5676085"/>
                  <a:pt x="3814122" y="5737675"/>
                </a:cubicBezTo>
                <a:lnTo>
                  <a:pt x="3814451" y="5782013"/>
                </a:lnTo>
                <a:cubicBezTo>
                  <a:pt x="3814451" y="5791623"/>
                  <a:pt x="3810374" y="5799954"/>
                  <a:pt x="3802218" y="5807005"/>
                </a:cubicBezTo>
                <a:cubicBezTo>
                  <a:pt x="3794063" y="5814056"/>
                  <a:pt x="3785440" y="5817472"/>
                  <a:pt x="3776350" y="5817252"/>
                </a:cubicBezTo>
                <a:cubicBezTo>
                  <a:pt x="3763399" y="5816959"/>
                  <a:pt x="3754192" y="5806912"/>
                  <a:pt x="3748729" y="5787109"/>
                </a:cubicBezTo>
                <a:cubicBezTo>
                  <a:pt x="3745715" y="5776024"/>
                  <a:pt x="3741770" y="5767515"/>
                  <a:pt x="3736894" y="5761581"/>
                </a:cubicBezTo>
                <a:cubicBezTo>
                  <a:pt x="3734180" y="5758142"/>
                  <a:pt x="3726018" y="5750682"/>
                  <a:pt x="3712407" y="5739203"/>
                </a:cubicBezTo>
                <a:cubicBezTo>
                  <a:pt x="3694307" y="5723663"/>
                  <a:pt x="3673235" y="5710733"/>
                  <a:pt x="3649189" y="5700414"/>
                </a:cubicBezTo>
                <a:cubicBezTo>
                  <a:pt x="3625143" y="5690094"/>
                  <a:pt x="3604273" y="5684727"/>
                  <a:pt x="3586577" y="5684312"/>
                </a:cubicBezTo>
                <a:cubicBezTo>
                  <a:pt x="3576988" y="5683876"/>
                  <a:pt x="3572038" y="5689737"/>
                  <a:pt x="3571728" y="5701897"/>
                </a:cubicBezTo>
                <a:cubicBezTo>
                  <a:pt x="3574989" y="5739074"/>
                  <a:pt x="3577940" y="5794642"/>
                  <a:pt x="3580581" y="5868601"/>
                </a:cubicBezTo>
                <a:cubicBezTo>
                  <a:pt x="3580131" y="5892377"/>
                  <a:pt x="3577833" y="5928395"/>
                  <a:pt x="3573685" y="5976658"/>
                </a:cubicBezTo>
                <a:cubicBezTo>
                  <a:pt x="3570433" y="6017187"/>
                  <a:pt x="3569121" y="6040878"/>
                  <a:pt x="3569745" y="6047732"/>
                </a:cubicBezTo>
                <a:cubicBezTo>
                  <a:pt x="3570910" y="6060217"/>
                  <a:pt x="3585492" y="6066839"/>
                  <a:pt x="3613492" y="6067599"/>
                </a:cubicBezTo>
                <a:cubicBezTo>
                  <a:pt x="3625174" y="6067829"/>
                  <a:pt x="3649107" y="6071584"/>
                  <a:pt x="3685293" y="6078864"/>
                </a:cubicBezTo>
                <a:cubicBezTo>
                  <a:pt x="3707924" y="6083340"/>
                  <a:pt x="3719240" y="6095133"/>
                  <a:pt x="3719240" y="6114245"/>
                </a:cubicBezTo>
                <a:cubicBezTo>
                  <a:pt x="3719240" y="6128776"/>
                  <a:pt x="3705624" y="6136042"/>
                  <a:pt x="3678392" y="6136042"/>
                </a:cubicBezTo>
                <a:cubicBezTo>
                  <a:pt x="3675922" y="6136042"/>
                  <a:pt x="3662761" y="6135390"/>
                  <a:pt x="3638905" y="6134085"/>
                </a:cubicBezTo>
                <a:cubicBezTo>
                  <a:pt x="3614167" y="6132564"/>
                  <a:pt x="3601069" y="6131804"/>
                  <a:pt x="3599611" y="6131804"/>
                </a:cubicBezTo>
                <a:cubicBezTo>
                  <a:pt x="3594364" y="6131567"/>
                  <a:pt x="3570032" y="6130264"/>
                  <a:pt x="3526616" y="6127896"/>
                </a:cubicBezTo>
                <a:cubicBezTo>
                  <a:pt x="3487318" y="6125506"/>
                  <a:pt x="3463089" y="6124420"/>
                  <a:pt x="3453929" y="6124636"/>
                </a:cubicBezTo>
                <a:cubicBezTo>
                  <a:pt x="3416533" y="6125501"/>
                  <a:pt x="3359149" y="6128121"/>
                  <a:pt x="3281778" y="6132495"/>
                </a:cubicBezTo>
                <a:cubicBezTo>
                  <a:pt x="3212228" y="6136642"/>
                  <a:pt x="3173945" y="6138606"/>
                  <a:pt x="3166931" y="6138386"/>
                </a:cubicBezTo>
                <a:cubicBezTo>
                  <a:pt x="3148631" y="6137811"/>
                  <a:pt x="3139592" y="6129197"/>
                  <a:pt x="3139812" y="6112544"/>
                </a:cubicBezTo>
                <a:cubicBezTo>
                  <a:pt x="3140101" y="6098047"/>
                  <a:pt x="3152403" y="6088343"/>
                  <a:pt x="3176715" y="6083432"/>
                </a:cubicBezTo>
                <a:cubicBezTo>
                  <a:pt x="3194543" y="6081929"/>
                  <a:pt x="3220542" y="6078929"/>
                  <a:pt x="3254712" y="6074433"/>
                </a:cubicBezTo>
                <a:cubicBezTo>
                  <a:pt x="3272515" y="6071084"/>
                  <a:pt x="3281494" y="6065309"/>
                  <a:pt x="3281648" y="6057109"/>
                </a:cubicBezTo>
                <a:cubicBezTo>
                  <a:pt x="3281864" y="6043009"/>
                  <a:pt x="3280441" y="6015844"/>
                  <a:pt x="3277378" y="5975611"/>
                </a:cubicBezTo>
                <a:cubicBezTo>
                  <a:pt x="3274096" y="5933164"/>
                  <a:pt x="3272455" y="5904755"/>
                  <a:pt x="3272455" y="5890383"/>
                </a:cubicBezTo>
                <a:cubicBezTo>
                  <a:pt x="3272455" y="5859105"/>
                  <a:pt x="3274036" y="5826740"/>
                  <a:pt x="3277200" y="5793289"/>
                </a:cubicBezTo>
                <a:cubicBezTo>
                  <a:pt x="3280395" y="5757088"/>
                  <a:pt x="3282209" y="5732793"/>
                  <a:pt x="3282642" y="5720404"/>
                </a:cubicBezTo>
                <a:cubicBezTo>
                  <a:pt x="3283290" y="5697546"/>
                  <a:pt x="3278118" y="5685961"/>
                  <a:pt x="3267123" y="5685651"/>
                </a:cubicBezTo>
                <a:cubicBezTo>
                  <a:pt x="3237257" y="5684775"/>
                  <a:pt x="3202930" y="5693370"/>
                  <a:pt x="3164142" y="5711435"/>
                </a:cubicBezTo>
                <a:cubicBezTo>
                  <a:pt x="3142208" y="5721478"/>
                  <a:pt x="3125540" y="5733456"/>
                  <a:pt x="3114138" y="5747370"/>
                </a:cubicBezTo>
                <a:cubicBezTo>
                  <a:pt x="3107210" y="5755693"/>
                  <a:pt x="3101885" y="5769077"/>
                  <a:pt x="3098164" y="5787523"/>
                </a:cubicBezTo>
                <a:cubicBezTo>
                  <a:pt x="3094591" y="5805330"/>
                  <a:pt x="3083841" y="5814123"/>
                  <a:pt x="3065912" y="5813904"/>
                </a:cubicBezTo>
                <a:cubicBezTo>
                  <a:pt x="3044041" y="5813628"/>
                  <a:pt x="3033544" y="5794830"/>
                  <a:pt x="3034419" y="5757511"/>
                </a:cubicBezTo>
                <a:lnTo>
                  <a:pt x="3036062" y="5688879"/>
                </a:lnTo>
                <a:cubicBezTo>
                  <a:pt x="3037000" y="5656663"/>
                  <a:pt x="3043499" y="5636015"/>
                  <a:pt x="3055557" y="5626937"/>
                </a:cubicBezTo>
                <a:cubicBezTo>
                  <a:pt x="3067616" y="5617859"/>
                  <a:pt x="3095197" y="5615553"/>
                  <a:pt x="3138300" y="5620018"/>
                </a:cubicBezTo>
                <a:cubicBezTo>
                  <a:pt x="3138390" y="5624483"/>
                  <a:pt x="3180014" y="5623089"/>
                  <a:pt x="3263173" y="5615837"/>
                </a:cubicBezTo>
                <a:cubicBezTo>
                  <a:pt x="3337254" y="5617334"/>
                  <a:pt x="3407190" y="5617534"/>
                  <a:pt x="3472980" y="5616439"/>
                </a:cubicBezTo>
                <a:cubicBezTo>
                  <a:pt x="3513470" y="5615801"/>
                  <a:pt x="3574428" y="5614419"/>
                  <a:pt x="3655852" y="5612295"/>
                </a:cubicBezTo>
                <a:cubicBezTo>
                  <a:pt x="3729030" y="5610558"/>
                  <a:pt x="3763749" y="5609672"/>
                  <a:pt x="3760010" y="5609637"/>
                </a:cubicBezTo>
                <a:close/>
                <a:moveTo>
                  <a:pt x="9158711" y="5605954"/>
                </a:moveTo>
                <a:cubicBezTo>
                  <a:pt x="9064890" y="5605954"/>
                  <a:pt x="8987971" y="5624361"/>
                  <a:pt x="8927954" y="5661175"/>
                </a:cubicBezTo>
                <a:cubicBezTo>
                  <a:pt x="8854944" y="5706018"/>
                  <a:pt x="8818438" y="5773239"/>
                  <a:pt x="8818438" y="5862836"/>
                </a:cubicBezTo>
                <a:cubicBezTo>
                  <a:pt x="8818438" y="5950835"/>
                  <a:pt x="8849994" y="6020214"/>
                  <a:pt x="8913105" y="6070974"/>
                </a:cubicBezTo>
                <a:cubicBezTo>
                  <a:pt x="8971012" y="6117478"/>
                  <a:pt x="9044783" y="6140730"/>
                  <a:pt x="9134418" y="6140730"/>
                </a:cubicBezTo>
                <a:cubicBezTo>
                  <a:pt x="9238344" y="6140730"/>
                  <a:pt x="9321779" y="6123159"/>
                  <a:pt x="9384722" y="6088015"/>
                </a:cubicBezTo>
                <a:cubicBezTo>
                  <a:pt x="9465937" y="6042896"/>
                  <a:pt x="9506545" y="5971776"/>
                  <a:pt x="9506545" y="5874655"/>
                </a:cubicBezTo>
                <a:cubicBezTo>
                  <a:pt x="9506545" y="5781748"/>
                  <a:pt x="9469767" y="5711716"/>
                  <a:pt x="9396212" y="5664560"/>
                </a:cubicBezTo>
                <a:cubicBezTo>
                  <a:pt x="9335041" y="5625489"/>
                  <a:pt x="9255873" y="5605954"/>
                  <a:pt x="9158711" y="5605954"/>
                </a:cubicBezTo>
                <a:close/>
                <a:moveTo>
                  <a:pt x="6135453" y="5605409"/>
                </a:moveTo>
                <a:cubicBezTo>
                  <a:pt x="6107373" y="5607806"/>
                  <a:pt x="6079105" y="5610209"/>
                  <a:pt x="6050649" y="5612619"/>
                </a:cubicBezTo>
                <a:cubicBezTo>
                  <a:pt x="6016699" y="5615399"/>
                  <a:pt x="5988673" y="5616789"/>
                  <a:pt x="5966572" y="5616789"/>
                </a:cubicBezTo>
                <a:cubicBezTo>
                  <a:pt x="5955539" y="5616789"/>
                  <a:pt x="5927192" y="5616605"/>
                  <a:pt x="5881532" y="5616235"/>
                </a:cubicBezTo>
                <a:cubicBezTo>
                  <a:pt x="5860872" y="5615956"/>
                  <a:pt x="5850542" y="5623297"/>
                  <a:pt x="5850542" y="5638257"/>
                </a:cubicBezTo>
                <a:cubicBezTo>
                  <a:pt x="5850542" y="5649974"/>
                  <a:pt x="5856139" y="5658271"/>
                  <a:pt x="5867332" y="5663147"/>
                </a:cubicBezTo>
                <a:cubicBezTo>
                  <a:pt x="5872760" y="5665505"/>
                  <a:pt x="5882303" y="5667945"/>
                  <a:pt x="5895963" y="5670467"/>
                </a:cubicBezTo>
                <a:cubicBezTo>
                  <a:pt x="5908510" y="5672930"/>
                  <a:pt x="5916803" y="5674880"/>
                  <a:pt x="5920842" y="5676317"/>
                </a:cubicBezTo>
                <a:cubicBezTo>
                  <a:pt x="5937394" y="5688375"/>
                  <a:pt x="5950972" y="5701227"/>
                  <a:pt x="5961580" y="5714873"/>
                </a:cubicBezTo>
                <a:cubicBezTo>
                  <a:pt x="5974720" y="5736172"/>
                  <a:pt x="5981290" y="5754300"/>
                  <a:pt x="5981290" y="5769257"/>
                </a:cubicBezTo>
                <a:cubicBezTo>
                  <a:pt x="5981290" y="5774862"/>
                  <a:pt x="5980676" y="5777665"/>
                  <a:pt x="5979449" y="5777665"/>
                </a:cubicBezTo>
                <a:cubicBezTo>
                  <a:pt x="5979145" y="5777665"/>
                  <a:pt x="5948210" y="5752116"/>
                  <a:pt x="5886644" y="5701018"/>
                </a:cubicBezTo>
                <a:cubicBezTo>
                  <a:pt x="5821939" y="5647569"/>
                  <a:pt x="5781984" y="5619179"/>
                  <a:pt x="5766779" y="5615848"/>
                </a:cubicBezTo>
                <a:cubicBezTo>
                  <a:pt x="5761955" y="5614833"/>
                  <a:pt x="5756881" y="5614325"/>
                  <a:pt x="5751558" y="5614325"/>
                </a:cubicBezTo>
                <a:cubicBezTo>
                  <a:pt x="5728351" y="5614325"/>
                  <a:pt x="5693581" y="5614488"/>
                  <a:pt x="5647246" y="5614814"/>
                </a:cubicBezTo>
                <a:cubicBezTo>
                  <a:pt x="5600911" y="5615140"/>
                  <a:pt x="5566175" y="5615304"/>
                  <a:pt x="5543038" y="5615304"/>
                </a:cubicBezTo>
                <a:cubicBezTo>
                  <a:pt x="5507487" y="5615304"/>
                  <a:pt x="5489711" y="5627638"/>
                  <a:pt x="5489711" y="5652306"/>
                </a:cubicBezTo>
                <a:cubicBezTo>
                  <a:pt x="5489711" y="5660601"/>
                  <a:pt x="5495484" y="5667038"/>
                  <a:pt x="5507030" y="5671618"/>
                </a:cubicBezTo>
                <a:cubicBezTo>
                  <a:pt x="5514725" y="5674723"/>
                  <a:pt x="5522238" y="5676275"/>
                  <a:pt x="5529570" y="5676275"/>
                </a:cubicBezTo>
                <a:cubicBezTo>
                  <a:pt x="5569189" y="5671810"/>
                  <a:pt x="5585014" y="5667345"/>
                  <a:pt x="5577048" y="5662880"/>
                </a:cubicBezTo>
                <a:cubicBezTo>
                  <a:pt x="5585482" y="5672131"/>
                  <a:pt x="5593037" y="5679909"/>
                  <a:pt x="5599714" y="5686213"/>
                </a:cubicBezTo>
                <a:cubicBezTo>
                  <a:pt x="5606390" y="5692518"/>
                  <a:pt x="5610141" y="5697905"/>
                  <a:pt x="5610968" y="5702373"/>
                </a:cubicBezTo>
                <a:cubicBezTo>
                  <a:pt x="5620309" y="5754549"/>
                  <a:pt x="5624980" y="5814144"/>
                  <a:pt x="5624980" y="5881159"/>
                </a:cubicBezTo>
                <a:cubicBezTo>
                  <a:pt x="5624980" y="5941197"/>
                  <a:pt x="5621806" y="5992464"/>
                  <a:pt x="5615457" y="6034961"/>
                </a:cubicBezTo>
                <a:cubicBezTo>
                  <a:pt x="5612946" y="6051208"/>
                  <a:pt x="5610255" y="6060898"/>
                  <a:pt x="5607384" y="6064031"/>
                </a:cubicBezTo>
                <a:cubicBezTo>
                  <a:pt x="5603376" y="6064962"/>
                  <a:pt x="5585630" y="6068536"/>
                  <a:pt x="5554146" y="6074752"/>
                </a:cubicBezTo>
                <a:cubicBezTo>
                  <a:pt x="5527169" y="6080301"/>
                  <a:pt x="5513680" y="6091115"/>
                  <a:pt x="5513680" y="6107192"/>
                </a:cubicBezTo>
                <a:cubicBezTo>
                  <a:pt x="5513680" y="6121514"/>
                  <a:pt x="5524668" y="6128675"/>
                  <a:pt x="5546643" y="6128675"/>
                </a:cubicBezTo>
                <a:cubicBezTo>
                  <a:pt x="5560630" y="6128675"/>
                  <a:pt x="5581474" y="6127948"/>
                  <a:pt x="5609173" y="6126493"/>
                </a:cubicBezTo>
                <a:cubicBezTo>
                  <a:pt x="5636873" y="6125039"/>
                  <a:pt x="5657507" y="6124311"/>
                  <a:pt x="5671076" y="6124311"/>
                </a:cubicBezTo>
                <a:cubicBezTo>
                  <a:pt x="5685590" y="6124311"/>
                  <a:pt x="5707406" y="6124648"/>
                  <a:pt x="5736523" y="6125321"/>
                </a:cubicBezTo>
                <a:cubicBezTo>
                  <a:pt x="5765641" y="6125994"/>
                  <a:pt x="5787601" y="6126331"/>
                  <a:pt x="5802405" y="6126331"/>
                </a:cubicBezTo>
                <a:cubicBezTo>
                  <a:pt x="5809116" y="6126331"/>
                  <a:pt x="5815906" y="6123738"/>
                  <a:pt x="5822774" y="6118551"/>
                </a:cubicBezTo>
                <a:cubicBezTo>
                  <a:pt x="5829643" y="6113364"/>
                  <a:pt x="5833077" y="6107157"/>
                  <a:pt x="5833077" y="6099929"/>
                </a:cubicBezTo>
                <a:cubicBezTo>
                  <a:pt x="5833077" y="6087696"/>
                  <a:pt x="5820668" y="6077907"/>
                  <a:pt x="5795849" y="6070561"/>
                </a:cubicBezTo>
                <a:cubicBezTo>
                  <a:pt x="5765855" y="6061711"/>
                  <a:pt x="5750843" y="6057286"/>
                  <a:pt x="5750815" y="6057286"/>
                </a:cubicBezTo>
                <a:cubicBezTo>
                  <a:pt x="5731103" y="6046320"/>
                  <a:pt x="5714856" y="6026055"/>
                  <a:pt x="5702072" y="5996493"/>
                </a:cubicBezTo>
                <a:cubicBezTo>
                  <a:pt x="5690694" y="5970147"/>
                  <a:pt x="5685004" y="5943653"/>
                  <a:pt x="5685004" y="5917010"/>
                </a:cubicBezTo>
                <a:cubicBezTo>
                  <a:pt x="5685004" y="5911405"/>
                  <a:pt x="5685397" y="5908602"/>
                  <a:pt x="5686182" y="5908602"/>
                </a:cubicBezTo>
                <a:cubicBezTo>
                  <a:pt x="5687678" y="5908602"/>
                  <a:pt x="5737638" y="5947960"/>
                  <a:pt x="5836061" y="6026675"/>
                </a:cubicBezTo>
                <a:cubicBezTo>
                  <a:pt x="5934485" y="6105391"/>
                  <a:pt x="5992583" y="6144749"/>
                  <a:pt x="6010355" y="6144749"/>
                </a:cubicBezTo>
                <a:cubicBezTo>
                  <a:pt x="6021199" y="6144749"/>
                  <a:pt x="6030330" y="6139319"/>
                  <a:pt x="6037746" y="6128461"/>
                </a:cubicBezTo>
                <a:cubicBezTo>
                  <a:pt x="6044182" y="6119304"/>
                  <a:pt x="6047643" y="6109860"/>
                  <a:pt x="6048132" y="6100128"/>
                </a:cubicBezTo>
                <a:cubicBezTo>
                  <a:pt x="6054916" y="5918970"/>
                  <a:pt x="6058309" y="5804965"/>
                  <a:pt x="6058309" y="5758112"/>
                </a:cubicBezTo>
                <a:cubicBezTo>
                  <a:pt x="6058309" y="5750498"/>
                  <a:pt x="6057652" y="5739086"/>
                  <a:pt x="6056339" y="5723878"/>
                </a:cubicBezTo>
                <a:cubicBezTo>
                  <a:pt x="6055025" y="5708669"/>
                  <a:pt x="6054369" y="5696766"/>
                  <a:pt x="6054369" y="5688168"/>
                </a:cubicBezTo>
                <a:cubicBezTo>
                  <a:pt x="6054369" y="5680005"/>
                  <a:pt x="6061299" y="5674574"/>
                  <a:pt x="6075162" y="5671874"/>
                </a:cubicBezTo>
                <a:cubicBezTo>
                  <a:pt x="6093011" y="5669586"/>
                  <a:pt x="6109956" y="5667288"/>
                  <a:pt x="6125998" y="5664978"/>
                </a:cubicBezTo>
                <a:cubicBezTo>
                  <a:pt x="6148288" y="5660161"/>
                  <a:pt x="6159432" y="5649282"/>
                  <a:pt x="6159432" y="5632340"/>
                </a:cubicBezTo>
                <a:cubicBezTo>
                  <a:pt x="6159432" y="5626717"/>
                  <a:pt x="6157292" y="5620748"/>
                  <a:pt x="6153009" y="5614432"/>
                </a:cubicBezTo>
                <a:cubicBezTo>
                  <a:pt x="6148728" y="5608117"/>
                  <a:pt x="6142876" y="5605109"/>
                  <a:pt x="6135453" y="5605409"/>
                </a:cubicBezTo>
                <a:close/>
                <a:moveTo>
                  <a:pt x="1462117" y="5604614"/>
                </a:moveTo>
                <a:cubicBezTo>
                  <a:pt x="1468881" y="5604614"/>
                  <a:pt x="1476938" y="5609443"/>
                  <a:pt x="1486290" y="5619102"/>
                </a:cubicBezTo>
                <a:cubicBezTo>
                  <a:pt x="1487340" y="5637889"/>
                  <a:pt x="1479350" y="5650605"/>
                  <a:pt x="1462321" y="5657250"/>
                </a:cubicBezTo>
                <a:cubicBezTo>
                  <a:pt x="1450629" y="5660125"/>
                  <a:pt x="1438000" y="5663109"/>
                  <a:pt x="1424435" y="5666203"/>
                </a:cubicBezTo>
                <a:cubicBezTo>
                  <a:pt x="1408379" y="5670849"/>
                  <a:pt x="1397618" y="5677443"/>
                  <a:pt x="1392152" y="5685986"/>
                </a:cubicBezTo>
                <a:cubicBezTo>
                  <a:pt x="1387300" y="5693935"/>
                  <a:pt x="1383182" y="5708275"/>
                  <a:pt x="1379798" y="5729005"/>
                </a:cubicBezTo>
                <a:cubicBezTo>
                  <a:pt x="1377904" y="5740799"/>
                  <a:pt x="1376957" y="5767335"/>
                  <a:pt x="1376957" y="5808614"/>
                </a:cubicBezTo>
                <a:cubicBezTo>
                  <a:pt x="1376957" y="5895054"/>
                  <a:pt x="1355721" y="5969115"/>
                  <a:pt x="1313250" y="6030796"/>
                </a:cubicBezTo>
                <a:cubicBezTo>
                  <a:pt x="1264890" y="6101183"/>
                  <a:pt x="1198847" y="6136377"/>
                  <a:pt x="1115120" y="6136377"/>
                </a:cubicBezTo>
                <a:cubicBezTo>
                  <a:pt x="1019266" y="6136377"/>
                  <a:pt x="941761" y="6114827"/>
                  <a:pt x="882605" y="6071727"/>
                </a:cubicBezTo>
                <a:cubicBezTo>
                  <a:pt x="816096" y="6023399"/>
                  <a:pt x="780602" y="5952417"/>
                  <a:pt x="776124" y="5858781"/>
                </a:cubicBezTo>
                <a:cubicBezTo>
                  <a:pt x="775684" y="5849596"/>
                  <a:pt x="775465" y="5840040"/>
                  <a:pt x="775465" y="5830113"/>
                </a:cubicBezTo>
                <a:cubicBezTo>
                  <a:pt x="775465" y="5815819"/>
                  <a:pt x="776340" y="5794767"/>
                  <a:pt x="778091" y="5766957"/>
                </a:cubicBezTo>
                <a:cubicBezTo>
                  <a:pt x="779842" y="5739148"/>
                  <a:pt x="780718" y="5718483"/>
                  <a:pt x="780718" y="5704963"/>
                </a:cubicBezTo>
                <a:cubicBezTo>
                  <a:pt x="780718" y="5692026"/>
                  <a:pt x="773572" y="5683204"/>
                  <a:pt x="759281" y="5678499"/>
                </a:cubicBezTo>
                <a:cubicBezTo>
                  <a:pt x="753180" y="5676465"/>
                  <a:pt x="735652" y="5674110"/>
                  <a:pt x="706697" y="5671435"/>
                </a:cubicBezTo>
                <a:cubicBezTo>
                  <a:pt x="687198" y="5669499"/>
                  <a:pt x="673990" y="5666754"/>
                  <a:pt x="667073" y="5663199"/>
                </a:cubicBezTo>
                <a:cubicBezTo>
                  <a:pt x="658349" y="5658295"/>
                  <a:pt x="653988" y="5649198"/>
                  <a:pt x="653988" y="5635908"/>
                </a:cubicBezTo>
                <a:cubicBezTo>
                  <a:pt x="653988" y="5619287"/>
                  <a:pt x="666944" y="5610976"/>
                  <a:pt x="692858" y="5610976"/>
                </a:cubicBezTo>
                <a:cubicBezTo>
                  <a:pt x="713368" y="5610976"/>
                  <a:pt x="746324" y="5611702"/>
                  <a:pt x="791726" y="5613153"/>
                </a:cubicBezTo>
                <a:cubicBezTo>
                  <a:pt x="837128" y="5614604"/>
                  <a:pt x="872245" y="5615330"/>
                  <a:pt x="897077" y="5615330"/>
                </a:cubicBezTo>
                <a:cubicBezTo>
                  <a:pt x="904737" y="5615330"/>
                  <a:pt x="931844" y="5615330"/>
                  <a:pt x="978397" y="5615330"/>
                </a:cubicBezTo>
                <a:cubicBezTo>
                  <a:pt x="1007394" y="5615138"/>
                  <a:pt x="1034605" y="5615173"/>
                  <a:pt x="1060030" y="5615434"/>
                </a:cubicBezTo>
                <a:cubicBezTo>
                  <a:pt x="1067945" y="5615651"/>
                  <a:pt x="1079295" y="5615427"/>
                  <a:pt x="1094082" y="5614765"/>
                </a:cubicBezTo>
                <a:cubicBezTo>
                  <a:pt x="1111676" y="5614025"/>
                  <a:pt x="1123162" y="5613655"/>
                  <a:pt x="1128541" y="5613655"/>
                </a:cubicBezTo>
                <a:cubicBezTo>
                  <a:pt x="1152491" y="5613655"/>
                  <a:pt x="1164466" y="5621017"/>
                  <a:pt x="1164466" y="5635741"/>
                </a:cubicBezTo>
                <a:cubicBezTo>
                  <a:pt x="1164466" y="5647635"/>
                  <a:pt x="1158323" y="5656645"/>
                  <a:pt x="1146038" y="5662770"/>
                </a:cubicBezTo>
                <a:cubicBezTo>
                  <a:pt x="1135074" y="5667961"/>
                  <a:pt x="1123771" y="5670676"/>
                  <a:pt x="1112127" y="5670917"/>
                </a:cubicBezTo>
                <a:cubicBezTo>
                  <a:pt x="1085077" y="5671290"/>
                  <a:pt x="1071552" y="5680548"/>
                  <a:pt x="1071552" y="5698690"/>
                </a:cubicBezTo>
                <a:cubicBezTo>
                  <a:pt x="1071552" y="5713281"/>
                  <a:pt x="1072482" y="5734315"/>
                  <a:pt x="1074343" y="5761793"/>
                </a:cubicBezTo>
                <a:cubicBezTo>
                  <a:pt x="1076204" y="5789271"/>
                  <a:pt x="1077134" y="5809493"/>
                  <a:pt x="1077134" y="5822458"/>
                </a:cubicBezTo>
                <a:cubicBezTo>
                  <a:pt x="1077134" y="5833791"/>
                  <a:pt x="1077408" y="5848525"/>
                  <a:pt x="1077956" y="5866660"/>
                </a:cubicBezTo>
                <a:cubicBezTo>
                  <a:pt x="1078503" y="5884795"/>
                  <a:pt x="1078777" y="5897199"/>
                  <a:pt x="1078777" y="5903872"/>
                </a:cubicBezTo>
                <a:cubicBezTo>
                  <a:pt x="1078777" y="5934146"/>
                  <a:pt x="1087203" y="5961451"/>
                  <a:pt x="1104054" y="5985788"/>
                </a:cubicBezTo>
                <a:cubicBezTo>
                  <a:pt x="1122402" y="6012287"/>
                  <a:pt x="1145124" y="6025537"/>
                  <a:pt x="1172220" y="6025537"/>
                </a:cubicBezTo>
                <a:cubicBezTo>
                  <a:pt x="1210792" y="6025537"/>
                  <a:pt x="1243805" y="6004641"/>
                  <a:pt x="1271261" y="5962850"/>
                </a:cubicBezTo>
                <a:cubicBezTo>
                  <a:pt x="1286361" y="5931031"/>
                  <a:pt x="1293911" y="5893441"/>
                  <a:pt x="1293911" y="5850079"/>
                </a:cubicBezTo>
                <a:cubicBezTo>
                  <a:pt x="1293911" y="5815379"/>
                  <a:pt x="1290006" y="5781221"/>
                  <a:pt x="1282196" y="5747606"/>
                </a:cubicBezTo>
                <a:cubicBezTo>
                  <a:pt x="1271498" y="5702162"/>
                  <a:pt x="1256127" y="5677674"/>
                  <a:pt x="1236085" y="5674140"/>
                </a:cubicBezTo>
                <a:cubicBezTo>
                  <a:pt x="1224975" y="5672930"/>
                  <a:pt x="1212946" y="5671616"/>
                  <a:pt x="1199998" y="5670200"/>
                </a:cubicBezTo>
                <a:cubicBezTo>
                  <a:pt x="1180949" y="5666813"/>
                  <a:pt x="1171425" y="5658396"/>
                  <a:pt x="1171425" y="5644949"/>
                </a:cubicBezTo>
                <a:cubicBezTo>
                  <a:pt x="1171425" y="5623417"/>
                  <a:pt x="1183944" y="5612651"/>
                  <a:pt x="1208981" y="5612651"/>
                </a:cubicBezTo>
                <a:lnTo>
                  <a:pt x="1339657" y="5613655"/>
                </a:lnTo>
                <a:cubicBezTo>
                  <a:pt x="1353731" y="5613655"/>
                  <a:pt x="1374284" y="5612148"/>
                  <a:pt x="1401313" y="5609135"/>
                </a:cubicBezTo>
                <a:cubicBezTo>
                  <a:pt x="1428343" y="5606121"/>
                  <a:pt x="1448611" y="5604614"/>
                  <a:pt x="1462117" y="5604614"/>
                </a:cubicBezTo>
                <a:close/>
                <a:moveTo>
                  <a:pt x="6693483" y="5595908"/>
                </a:moveTo>
                <a:cubicBezTo>
                  <a:pt x="6680487" y="5595908"/>
                  <a:pt x="6650323" y="5623734"/>
                  <a:pt x="6602992" y="5679388"/>
                </a:cubicBezTo>
                <a:cubicBezTo>
                  <a:pt x="6563897" y="5725498"/>
                  <a:pt x="6536909" y="5759987"/>
                  <a:pt x="6522028" y="5782856"/>
                </a:cubicBezTo>
                <a:cubicBezTo>
                  <a:pt x="6467383" y="5867220"/>
                  <a:pt x="6429295" y="5937836"/>
                  <a:pt x="6407767" y="5994704"/>
                </a:cubicBezTo>
                <a:cubicBezTo>
                  <a:pt x="6394051" y="6025337"/>
                  <a:pt x="6381490" y="6040653"/>
                  <a:pt x="6370084" y="6040653"/>
                </a:cubicBezTo>
                <a:cubicBezTo>
                  <a:pt x="6369529" y="6040653"/>
                  <a:pt x="6366978" y="6038817"/>
                  <a:pt x="6362429" y="6035144"/>
                </a:cubicBezTo>
                <a:cubicBezTo>
                  <a:pt x="6354947" y="6028757"/>
                  <a:pt x="6349003" y="6024341"/>
                  <a:pt x="6344598" y="6021896"/>
                </a:cubicBezTo>
                <a:cubicBezTo>
                  <a:pt x="6335839" y="6016890"/>
                  <a:pt x="6326716" y="6014387"/>
                  <a:pt x="6317228" y="6014387"/>
                </a:cubicBezTo>
                <a:cubicBezTo>
                  <a:pt x="6300066" y="6014387"/>
                  <a:pt x="6291485" y="6023737"/>
                  <a:pt x="6291485" y="6042437"/>
                </a:cubicBezTo>
                <a:cubicBezTo>
                  <a:pt x="6291485" y="6053415"/>
                  <a:pt x="6311608" y="6070590"/>
                  <a:pt x="6351855" y="6093964"/>
                </a:cubicBezTo>
                <a:cubicBezTo>
                  <a:pt x="6389810" y="6115989"/>
                  <a:pt x="6414820" y="6127001"/>
                  <a:pt x="6426885" y="6127001"/>
                </a:cubicBezTo>
                <a:cubicBezTo>
                  <a:pt x="6449520" y="6127001"/>
                  <a:pt x="6460837" y="6119475"/>
                  <a:pt x="6460837" y="6104424"/>
                </a:cubicBezTo>
                <a:cubicBezTo>
                  <a:pt x="6460837" y="6098107"/>
                  <a:pt x="6459904" y="6088662"/>
                  <a:pt x="6458036" y="6076091"/>
                </a:cubicBezTo>
                <a:cubicBezTo>
                  <a:pt x="6456168" y="6063520"/>
                  <a:pt x="6455233" y="6054213"/>
                  <a:pt x="6455233" y="6048172"/>
                </a:cubicBezTo>
                <a:cubicBezTo>
                  <a:pt x="6455233" y="6026779"/>
                  <a:pt x="6463288" y="6015997"/>
                  <a:pt x="6479396" y="6015826"/>
                </a:cubicBezTo>
                <a:lnTo>
                  <a:pt x="6545725" y="6015826"/>
                </a:lnTo>
                <a:cubicBezTo>
                  <a:pt x="6579728" y="6015606"/>
                  <a:pt x="6601787" y="6016724"/>
                  <a:pt x="6611902" y="6019180"/>
                </a:cubicBezTo>
                <a:cubicBezTo>
                  <a:pt x="6637965" y="6025277"/>
                  <a:pt x="6650888" y="6037502"/>
                  <a:pt x="6650668" y="6055853"/>
                </a:cubicBezTo>
                <a:cubicBezTo>
                  <a:pt x="6650511" y="6063910"/>
                  <a:pt x="6644784" y="6069570"/>
                  <a:pt x="6633485" y="6072831"/>
                </a:cubicBezTo>
                <a:cubicBezTo>
                  <a:pt x="6620482" y="6075395"/>
                  <a:pt x="6606735" y="6078104"/>
                  <a:pt x="6592245" y="6080957"/>
                </a:cubicBezTo>
                <a:cubicBezTo>
                  <a:pt x="6575380" y="6085056"/>
                  <a:pt x="6566947" y="6093469"/>
                  <a:pt x="6566947" y="6106197"/>
                </a:cubicBezTo>
                <a:cubicBezTo>
                  <a:pt x="6566947" y="6121629"/>
                  <a:pt x="6580671" y="6129345"/>
                  <a:pt x="6608119" y="6129345"/>
                </a:cubicBezTo>
                <a:cubicBezTo>
                  <a:pt x="6631703" y="6129345"/>
                  <a:pt x="6667021" y="6128340"/>
                  <a:pt x="6714072" y="6126331"/>
                </a:cubicBezTo>
                <a:cubicBezTo>
                  <a:pt x="6761124" y="6124322"/>
                  <a:pt x="6796286" y="6123317"/>
                  <a:pt x="6819559" y="6123317"/>
                </a:cubicBezTo>
                <a:cubicBezTo>
                  <a:pt x="6841298" y="6123317"/>
                  <a:pt x="6874169" y="6124768"/>
                  <a:pt x="6918174" y="6127671"/>
                </a:cubicBezTo>
                <a:cubicBezTo>
                  <a:pt x="6962179" y="6130573"/>
                  <a:pt x="6995410" y="6132024"/>
                  <a:pt x="7017867" y="6132024"/>
                </a:cubicBezTo>
                <a:cubicBezTo>
                  <a:pt x="7041160" y="6132024"/>
                  <a:pt x="7052807" y="6121036"/>
                  <a:pt x="7052807" y="6099061"/>
                </a:cubicBezTo>
                <a:cubicBezTo>
                  <a:pt x="7052807" y="6085052"/>
                  <a:pt x="7038426" y="6076506"/>
                  <a:pt x="7009662" y="6073423"/>
                </a:cubicBezTo>
                <a:cubicBezTo>
                  <a:pt x="6981509" y="6070503"/>
                  <a:pt x="6966338" y="6068260"/>
                  <a:pt x="6964147" y="6066694"/>
                </a:cubicBezTo>
                <a:cubicBezTo>
                  <a:pt x="6955524" y="6060562"/>
                  <a:pt x="6946117" y="6043444"/>
                  <a:pt x="6935924" y="6015340"/>
                </a:cubicBezTo>
                <a:cubicBezTo>
                  <a:pt x="6928260" y="5986716"/>
                  <a:pt x="6920890" y="5960712"/>
                  <a:pt x="6913813" y="5937327"/>
                </a:cubicBezTo>
                <a:cubicBezTo>
                  <a:pt x="6889347" y="5873494"/>
                  <a:pt x="6867751" y="5823512"/>
                  <a:pt x="6849022" y="5787381"/>
                </a:cubicBezTo>
                <a:cubicBezTo>
                  <a:pt x="6835125" y="5760910"/>
                  <a:pt x="6811851" y="5725280"/>
                  <a:pt x="6779198" y="5680492"/>
                </a:cubicBezTo>
                <a:cubicBezTo>
                  <a:pt x="6738209" y="5624102"/>
                  <a:pt x="6709638" y="5595908"/>
                  <a:pt x="6693483" y="5595908"/>
                </a:cubicBezTo>
                <a:close/>
                <a:moveTo>
                  <a:pt x="475212" y="5594568"/>
                </a:moveTo>
                <a:cubicBezTo>
                  <a:pt x="493253" y="5594568"/>
                  <a:pt x="502273" y="5611344"/>
                  <a:pt x="502273" y="5644897"/>
                </a:cubicBezTo>
                <a:cubicBezTo>
                  <a:pt x="502273" y="5666489"/>
                  <a:pt x="497713" y="5700624"/>
                  <a:pt x="488591" y="5747302"/>
                </a:cubicBezTo>
                <a:cubicBezTo>
                  <a:pt x="477168" y="5805321"/>
                  <a:pt x="464172" y="5834330"/>
                  <a:pt x="449606" y="5834330"/>
                </a:cubicBezTo>
                <a:cubicBezTo>
                  <a:pt x="433539" y="5834330"/>
                  <a:pt x="425506" y="5827616"/>
                  <a:pt x="425506" y="5814186"/>
                </a:cubicBezTo>
                <a:cubicBezTo>
                  <a:pt x="425506" y="5811392"/>
                  <a:pt x="426108" y="5807810"/>
                  <a:pt x="427311" y="5803439"/>
                </a:cubicBezTo>
                <a:cubicBezTo>
                  <a:pt x="428515" y="5799069"/>
                  <a:pt x="429116" y="5796093"/>
                  <a:pt x="429116" y="5794513"/>
                </a:cubicBezTo>
                <a:cubicBezTo>
                  <a:pt x="429116" y="5768969"/>
                  <a:pt x="421735" y="5743560"/>
                  <a:pt x="406973" y="5718284"/>
                </a:cubicBezTo>
                <a:cubicBezTo>
                  <a:pt x="390513" y="5690278"/>
                  <a:pt x="371234" y="5676275"/>
                  <a:pt x="349136" y="5676275"/>
                </a:cubicBezTo>
                <a:cubicBezTo>
                  <a:pt x="336419" y="5676275"/>
                  <a:pt x="325884" y="5692868"/>
                  <a:pt x="317533" y="5726054"/>
                </a:cubicBezTo>
                <a:cubicBezTo>
                  <a:pt x="310896" y="5752163"/>
                  <a:pt x="307577" y="5776873"/>
                  <a:pt x="307577" y="5800185"/>
                </a:cubicBezTo>
                <a:cubicBezTo>
                  <a:pt x="307577" y="5970958"/>
                  <a:pt x="323837" y="6056345"/>
                  <a:pt x="356357" y="6056345"/>
                </a:cubicBezTo>
                <a:cubicBezTo>
                  <a:pt x="375608" y="6056345"/>
                  <a:pt x="392983" y="6046388"/>
                  <a:pt x="408481" y="6026474"/>
                </a:cubicBezTo>
                <a:cubicBezTo>
                  <a:pt x="415861" y="6017199"/>
                  <a:pt x="427107" y="5997566"/>
                  <a:pt x="442218" y="5967575"/>
                </a:cubicBezTo>
                <a:cubicBezTo>
                  <a:pt x="454433" y="5943405"/>
                  <a:pt x="465432" y="5931320"/>
                  <a:pt x="475212" y="5931320"/>
                </a:cubicBezTo>
                <a:cubicBezTo>
                  <a:pt x="491063" y="5931320"/>
                  <a:pt x="498988" y="5941431"/>
                  <a:pt x="498988" y="5961652"/>
                </a:cubicBezTo>
                <a:cubicBezTo>
                  <a:pt x="498988" y="5980285"/>
                  <a:pt x="494280" y="6000048"/>
                  <a:pt x="484866" y="6020938"/>
                </a:cubicBezTo>
                <a:cubicBezTo>
                  <a:pt x="450239" y="6098107"/>
                  <a:pt x="383326" y="6137256"/>
                  <a:pt x="284126" y="6138386"/>
                </a:cubicBezTo>
                <a:cubicBezTo>
                  <a:pt x="94708" y="6140573"/>
                  <a:pt x="0" y="6046095"/>
                  <a:pt x="0" y="5854951"/>
                </a:cubicBezTo>
                <a:cubicBezTo>
                  <a:pt x="0" y="5775672"/>
                  <a:pt x="29874" y="5713490"/>
                  <a:pt x="89622" y="5668406"/>
                </a:cubicBezTo>
                <a:cubicBezTo>
                  <a:pt x="143358" y="5627887"/>
                  <a:pt x="210710" y="5607628"/>
                  <a:pt x="291681" y="5607628"/>
                </a:cubicBezTo>
                <a:cubicBezTo>
                  <a:pt x="318491" y="5607628"/>
                  <a:pt x="350341" y="5612262"/>
                  <a:pt x="387232" y="5621530"/>
                </a:cubicBezTo>
                <a:cubicBezTo>
                  <a:pt x="416003" y="5628782"/>
                  <a:pt x="431213" y="5632408"/>
                  <a:pt x="432863" y="5632408"/>
                </a:cubicBezTo>
                <a:cubicBezTo>
                  <a:pt x="441046" y="5632408"/>
                  <a:pt x="446889" y="5626101"/>
                  <a:pt x="450390" y="5613488"/>
                </a:cubicBezTo>
                <a:cubicBezTo>
                  <a:pt x="453893" y="5600875"/>
                  <a:pt x="462167" y="5594568"/>
                  <a:pt x="475212" y="5594568"/>
                </a:cubicBezTo>
                <a:close/>
                <a:moveTo>
                  <a:pt x="2876664" y="5580169"/>
                </a:moveTo>
                <a:cubicBezTo>
                  <a:pt x="2881533" y="5580169"/>
                  <a:pt x="2887537" y="5582167"/>
                  <a:pt x="2894675" y="5586163"/>
                </a:cubicBezTo>
                <a:cubicBezTo>
                  <a:pt x="2901814" y="5590158"/>
                  <a:pt x="2905560" y="5595320"/>
                  <a:pt x="2905912" y="5601647"/>
                </a:cubicBezTo>
                <a:cubicBezTo>
                  <a:pt x="2906173" y="5606908"/>
                  <a:pt x="2903584" y="5617700"/>
                  <a:pt x="2898142" y="5634024"/>
                </a:cubicBezTo>
                <a:cubicBezTo>
                  <a:pt x="2897266" y="5635821"/>
                  <a:pt x="2886467" y="5664445"/>
                  <a:pt x="2865743" y="5719896"/>
                </a:cubicBezTo>
                <a:cubicBezTo>
                  <a:pt x="2852231" y="5755486"/>
                  <a:pt x="2845373" y="5777871"/>
                  <a:pt x="2845171" y="5787052"/>
                </a:cubicBezTo>
                <a:cubicBezTo>
                  <a:pt x="2845000" y="5791914"/>
                  <a:pt x="2849656" y="5801420"/>
                  <a:pt x="2859141" y="5815568"/>
                </a:cubicBezTo>
                <a:cubicBezTo>
                  <a:pt x="2872933" y="5836301"/>
                  <a:pt x="2881870" y="5851262"/>
                  <a:pt x="2885951" y="5860450"/>
                </a:cubicBezTo>
                <a:cubicBezTo>
                  <a:pt x="2897650" y="5886799"/>
                  <a:pt x="2903273" y="5912732"/>
                  <a:pt x="2902820" y="5938248"/>
                </a:cubicBezTo>
                <a:cubicBezTo>
                  <a:pt x="2901912" y="5994725"/>
                  <a:pt x="2877110" y="6042894"/>
                  <a:pt x="2828412" y="6082757"/>
                </a:cubicBezTo>
                <a:cubicBezTo>
                  <a:pt x="2782323" y="6120272"/>
                  <a:pt x="2730791" y="6138592"/>
                  <a:pt x="2673814" y="6137716"/>
                </a:cubicBezTo>
                <a:cubicBezTo>
                  <a:pt x="2639115" y="6137050"/>
                  <a:pt x="2596620" y="6130020"/>
                  <a:pt x="2546331" y="6116625"/>
                </a:cubicBezTo>
                <a:cubicBezTo>
                  <a:pt x="2537063" y="6112321"/>
                  <a:pt x="2525151" y="6107987"/>
                  <a:pt x="2510595" y="6103623"/>
                </a:cubicBezTo>
                <a:cubicBezTo>
                  <a:pt x="2507696" y="6103623"/>
                  <a:pt x="2505679" y="6104139"/>
                  <a:pt x="2504544" y="6105172"/>
                </a:cubicBezTo>
                <a:cubicBezTo>
                  <a:pt x="2503409" y="6106204"/>
                  <a:pt x="2502905" y="6108250"/>
                  <a:pt x="2503035" y="6111309"/>
                </a:cubicBezTo>
                <a:cubicBezTo>
                  <a:pt x="2502069" y="6128569"/>
                  <a:pt x="2502769" y="6134900"/>
                  <a:pt x="2505138" y="6130302"/>
                </a:cubicBezTo>
                <a:cubicBezTo>
                  <a:pt x="2503247" y="6149302"/>
                  <a:pt x="2492494" y="6158691"/>
                  <a:pt x="2472876" y="6158468"/>
                </a:cubicBezTo>
                <a:cubicBezTo>
                  <a:pt x="2463252" y="6158154"/>
                  <a:pt x="2455198" y="6148920"/>
                  <a:pt x="2448713" y="6130768"/>
                </a:cubicBezTo>
                <a:cubicBezTo>
                  <a:pt x="2410637" y="6022154"/>
                  <a:pt x="2391710" y="5963999"/>
                  <a:pt x="2391933" y="5956304"/>
                </a:cubicBezTo>
                <a:cubicBezTo>
                  <a:pt x="2392226" y="5939429"/>
                  <a:pt x="2400582" y="5930991"/>
                  <a:pt x="2417001" y="5930991"/>
                </a:cubicBezTo>
                <a:cubicBezTo>
                  <a:pt x="2425369" y="5930991"/>
                  <a:pt x="2437434" y="5940810"/>
                  <a:pt x="2453197" y="5960448"/>
                </a:cubicBezTo>
                <a:cubicBezTo>
                  <a:pt x="2465085" y="5977599"/>
                  <a:pt x="2477594" y="5995237"/>
                  <a:pt x="2490723" y="6013362"/>
                </a:cubicBezTo>
                <a:cubicBezTo>
                  <a:pt x="2525482" y="6050633"/>
                  <a:pt x="2579691" y="6069907"/>
                  <a:pt x="2653346" y="6071183"/>
                </a:cubicBezTo>
                <a:cubicBezTo>
                  <a:pt x="2672499" y="6071605"/>
                  <a:pt x="2691875" y="6070182"/>
                  <a:pt x="2711471" y="6066914"/>
                </a:cubicBezTo>
                <a:cubicBezTo>
                  <a:pt x="2736726" y="6062704"/>
                  <a:pt x="2749422" y="6057318"/>
                  <a:pt x="2749562" y="6050757"/>
                </a:cubicBezTo>
                <a:cubicBezTo>
                  <a:pt x="2749782" y="6041750"/>
                  <a:pt x="2729210" y="6031389"/>
                  <a:pt x="2687848" y="6019672"/>
                </a:cubicBezTo>
                <a:cubicBezTo>
                  <a:pt x="2660930" y="6012291"/>
                  <a:pt x="2638110" y="6007631"/>
                  <a:pt x="2619389" y="6005691"/>
                </a:cubicBezTo>
                <a:cubicBezTo>
                  <a:pt x="2556413" y="5999413"/>
                  <a:pt x="2505778" y="5977558"/>
                  <a:pt x="2467482" y="5940126"/>
                </a:cubicBezTo>
                <a:cubicBezTo>
                  <a:pt x="2429185" y="5902695"/>
                  <a:pt x="2410475" y="5856634"/>
                  <a:pt x="2411350" y="5801943"/>
                </a:cubicBezTo>
                <a:cubicBezTo>
                  <a:pt x="2413610" y="5667778"/>
                  <a:pt x="2512205" y="5602375"/>
                  <a:pt x="2707134" y="5605734"/>
                </a:cubicBezTo>
                <a:cubicBezTo>
                  <a:pt x="2734045" y="5610990"/>
                  <a:pt x="2771700" y="5616465"/>
                  <a:pt x="2820098" y="5622158"/>
                </a:cubicBezTo>
                <a:cubicBezTo>
                  <a:pt x="2829324" y="5622315"/>
                  <a:pt x="2836428" y="5616566"/>
                  <a:pt x="2841409" y="5604912"/>
                </a:cubicBezTo>
                <a:cubicBezTo>
                  <a:pt x="2846617" y="5588417"/>
                  <a:pt x="2858368" y="5580169"/>
                  <a:pt x="2876664" y="5580169"/>
                </a:cubicBezTo>
                <a:close/>
                <a:moveTo>
                  <a:pt x="9105987" y="0"/>
                </a:moveTo>
                <a:lnTo>
                  <a:pt x="11674680" y="2438736"/>
                </a:lnTo>
                <a:lnTo>
                  <a:pt x="11674680" y="9296736"/>
                </a:lnTo>
                <a:lnTo>
                  <a:pt x="5578680" y="9296736"/>
                </a:lnTo>
                <a:cubicBezTo>
                  <a:pt x="5655787" y="8081165"/>
                  <a:pt x="5280816" y="7265304"/>
                  <a:pt x="5018864" y="6349514"/>
                </a:cubicBezTo>
                <a:lnTo>
                  <a:pt x="4962619" y="6139823"/>
                </a:lnTo>
                <a:lnTo>
                  <a:pt x="5093464" y="6127551"/>
                </a:lnTo>
                <a:cubicBezTo>
                  <a:pt x="5135182" y="6118766"/>
                  <a:pt x="5171776" y="6105587"/>
                  <a:pt x="5203248" y="6088015"/>
                </a:cubicBezTo>
                <a:cubicBezTo>
                  <a:pt x="5284463" y="6042896"/>
                  <a:pt x="5325070" y="5971776"/>
                  <a:pt x="5325070" y="5874655"/>
                </a:cubicBezTo>
                <a:cubicBezTo>
                  <a:pt x="5325070" y="5781748"/>
                  <a:pt x="5288293" y="5711716"/>
                  <a:pt x="5214738" y="5664560"/>
                </a:cubicBezTo>
                <a:cubicBezTo>
                  <a:pt x="5153566" y="5625489"/>
                  <a:pt x="5074399" y="5605954"/>
                  <a:pt x="4977236" y="5605954"/>
                </a:cubicBezTo>
                <a:lnTo>
                  <a:pt x="4851782" y="5619478"/>
                </a:lnTo>
                <a:lnTo>
                  <a:pt x="4828880" y="5484834"/>
                </a:lnTo>
                <a:cubicBezTo>
                  <a:pt x="4785895" y="5178620"/>
                  <a:pt x="4768340" y="4849923"/>
                  <a:pt x="4791473" y="4485251"/>
                </a:cubicBezTo>
                <a:cubicBezTo>
                  <a:pt x="5317726" y="1644350"/>
                  <a:pt x="7981019" y="450055"/>
                  <a:pt x="9105987" y="0"/>
                </a:cubicBezTo>
                <a:close/>
              </a:path>
            </a:pathLst>
          </a:custGeom>
          <a:solidFill>
            <a:srgbClr val="B5603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Tree>
    <p:extLst>
      <p:ext uri="{BB962C8B-B14F-4D97-AF65-F5344CB8AC3E}">
        <p14:creationId xmlns:p14="http://schemas.microsoft.com/office/powerpoint/2010/main" val="3815527651"/>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470000">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8797138" y="2254094"/>
            <a:ext cx="3134549" cy="1223889"/>
            <a:chOff x="562546" y="2391507"/>
            <a:chExt cx="3522145" cy="1223889"/>
          </a:xfrm>
          <a:solidFill>
            <a:srgbClr val="F19465"/>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8925474" y="-910263"/>
            <a:ext cx="2917068" cy="8876713"/>
          </a:xfrm>
          <a:prstGeom prst="rect">
            <a:avLst/>
          </a:prstGeom>
          <a:gradFill>
            <a:gsLst>
              <a:gs pos="12000">
                <a:srgbClr val="B56034"/>
              </a:gs>
              <a:gs pos="50000">
                <a:srgbClr val="B56034"/>
              </a:gs>
              <a:gs pos="83000">
                <a:srgbClr val="B56034"/>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8763887" y="2134519"/>
            <a:ext cx="3193547" cy="1223889"/>
          </a:xfrm>
          <a:prstGeom prst="rect">
            <a:avLst/>
          </a:prstGeom>
          <a:solidFill>
            <a:srgbClr val="F194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8925474" y="2320285"/>
            <a:ext cx="2917068" cy="9110186"/>
          </a:xfrm>
          <a:prstGeom prst="rect">
            <a:avLst/>
          </a:prstGeom>
          <a:noFill/>
        </p:spPr>
        <p:txBody>
          <a:bodyPr wrap="square" rtlCol="0">
            <a:spAutoFit/>
          </a:bodyPr>
          <a:lstStyle/>
          <a:p>
            <a:pPr algn="ctr"/>
            <a:r>
              <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4 PAISES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MP 5 </a:t>
            </a:r>
            <a:r>
              <a:rPr lang="es-MX"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Asia</a:t>
            </a:r>
          </a:p>
          <a:p>
            <a:pPr marL="571500" indent="-571500" algn="ctr">
              <a:buAutoNum type="romanUcPeriod"/>
            </a:pP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solidFill>
                  <a:srgbClr val="F19465"/>
                </a:solidFill>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11674" y="-43899862"/>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solidFill>
                    <a:srgbClr val="F19465"/>
                  </a:solidFill>
                </a:endParaRPr>
              </a:p>
            </p:txBody>
          </p:sp>
          <p:pic>
            <p:nvPicPr>
              <p:cNvPr id="12" name="Imagen 11">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95259" y="2035115"/>
                <a:ext cx="7307299"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es el Top 4 de países con más empresas en el área de tecnología y de telecomunicaciones?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88910" y="2035115"/>
                <a:ext cx="791999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latin typeface="Goudy Stout" panose="0202090407030B020401" pitchFamily="18" charset="0"/>
                    <a:ea typeface="Cascadia Code" panose="020B0609020000020004" pitchFamily="49" charset="0"/>
                    <a:cs typeface="Cascadia Code" panose="020B0609020000020004" pitchFamily="49" charset="0"/>
                  </a:rPr>
                  <a:t>¿Cuál fue el margen de pérdida de las 5 empresas que presentaron mayores perjuicios considerando el total de pérdidas registradas en la Industria de los Hoteles, Restaurantes y entretenimiento?</a:t>
                </a:r>
                <a:endParaRPr lang="es-MX" sz="11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0410" y="2035115"/>
                <a:ext cx="701699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Considerando a la Industria Petrolera en Asia, ¿Cuál o cuáles empresas superaron en más del 20% su margen de rentabilidad?</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148" y="2035115"/>
                <a:ext cx="7099521"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3923506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470000">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8797138" y="2254094"/>
            <a:ext cx="3134549" cy="1223889"/>
            <a:chOff x="562546" y="2391507"/>
            <a:chExt cx="3522145" cy="1223889"/>
          </a:xfrm>
          <a:solidFill>
            <a:srgbClr val="F19465"/>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8925474" y="-910263"/>
            <a:ext cx="2917068" cy="8876713"/>
          </a:xfrm>
          <a:prstGeom prst="rect">
            <a:avLst/>
          </a:prstGeom>
          <a:gradFill>
            <a:gsLst>
              <a:gs pos="12000">
                <a:srgbClr val="B56034"/>
              </a:gs>
              <a:gs pos="50000">
                <a:srgbClr val="B56034"/>
              </a:gs>
              <a:gs pos="83000">
                <a:srgbClr val="B56034"/>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8763887" y="2134519"/>
            <a:ext cx="3193547" cy="1223889"/>
          </a:xfrm>
          <a:prstGeom prst="rect">
            <a:avLst/>
          </a:prstGeom>
          <a:solidFill>
            <a:srgbClr val="F194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8925474" y="1082327"/>
            <a:ext cx="2917068" cy="9110186"/>
          </a:xfrm>
          <a:prstGeom prst="rect">
            <a:avLst/>
          </a:prstGeom>
          <a:noFill/>
        </p:spPr>
        <p:txBody>
          <a:bodyPr wrap="square" rtlCol="0">
            <a:spAutoFit/>
          </a:bodyPr>
          <a:lstStyle/>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TOP 5 PAISES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MP 5 </a:t>
            </a:r>
            <a:r>
              <a:rPr lang="es-MX"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Asia</a:t>
            </a:r>
          </a:p>
          <a:p>
            <a:pPr marL="571500" indent="-571500" algn="ctr">
              <a:buAutoNum type="romanUcPeriod"/>
            </a:pP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solidFill>
                  <a:srgbClr val="F19465"/>
                </a:solidFill>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11674" y="-37470922"/>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solidFill>
                    <a:srgbClr val="F19465"/>
                  </a:solidFill>
                </a:endParaRPr>
              </a:p>
            </p:txBody>
          </p:sp>
          <p:pic>
            <p:nvPicPr>
              <p:cNvPr id="12" name="Imagen 11">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95259" y="2035115"/>
                <a:ext cx="7307299"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5 de países con más empresas en el área de tecnología y de telecomunicaciones?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solidFill>
                    <a:srgbClr val="F19465"/>
                  </a:solidFill>
                </a:endParaRPr>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71080" y="2035115"/>
                <a:ext cx="675565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latin typeface="Goudy Stout" panose="0202090407030B020401" pitchFamily="18" charset="0"/>
                    <a:ea typeface="Cascadia Code" panose="020B0609020000020004" pitchFamily="49" charset="0"/>
                    <a:cs typeface="Cascadia Code" panose="020B0609020000020004" pitchFamily="49" charset="0"/>
                  </a:rPr>
                  <a:t>¿Cuál fue el margen de pérdida de las 5 empresas que presentaron mayores perjuicios considerando el total de pérdidas registradas en la Industria de los Hoteles, Restaurantes y entretenimiento?</a:t>
                </a:r>
                <a:endParaRPr lang="es-MX" sz="11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0410" y="2035115"/>
                <a:ext cx="701699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Considerando a la Industria Petrolera en Asia, ¿Cuál o cuáles empresas superaron en más del 20% su margen de rentabilidad?</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148" y="2035115"/>
                <a:ext cx="7099521"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690105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470000">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8797138" y="2254094"/>
            <a:ext cx="3134549" cy="1223889"/>
            <a:chOff x="562546" y="2391507"/>
            <a:chExt cx="3522145" cy="1223889"/>
          </a:xfrm>
          <a:solidFill>
            <a:srgbClr val="F19465"/>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8925474" y="-910263"/>
            <a:ext cx="2917068" cy="8876713"/>
          </a:xfrm>
          <a:prstGeom prst="rect">
            <a:avLst/>
          </a:prstGeom>
          <a:gradFill>
            <a:gsLst>
              <a:gs pos="12000">
                <a:srgbClr val="B56034"/>
              </a:gs>
              <a:gs pos="50000">
                <a:srgbClr val="B56034"/>
              </a:gs>
              <a:gs pos="83000">
                <a:srgbClr val="B56034"/>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8763887" y="2134519"/>
            <a:ext cx="3193547" cy="1223889"/>
          </a:xfrm>
          <a:prstGeom prst="rect">
            <a:avLst/>
          </a:prstGeom>
          <a:solidFill>
            <a:srgbClr val="F194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8925474" y="-225968"/>
            <a:ext cx="2917068" cy="9110186"/>
          </a:xfrm>
          <a:prstGeom prst="rect">
            <a:avLst/>
          </a:prstGeom>
          <a:noFill/>
        </p:spPr>
        <p:txBody>
          <a:bodyPr wrap="square" rtlCol="0">
            <a:spAutoFit/>
          </a:bodyPr>
          <a:lstStyle/>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5 PAISES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MP 10 </a:t>
            </a:r>
            <a:r>
              <a:rPr lang="es-MX" sz="20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Asia</a:t>
            </a:r>
          </a:p>
          <a:p>
            <a:pPr marL="571500" indent="-571500" algn="ctr">
              <a:buAutoNum type="romanUcPeriod"/>
            </a:pP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solidFill>
                  <a:srgbClr val="F19465"/>
                </a:solidFill>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11674" y="-31182657"/>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solidFill>
                    <a:srgbClr val="F19465"/>
                  </a:solidFill>
                </a:endParaRPr>
              </a:p>
            </p:txBody>
          </p:sp>
          <p:pic>
            <p:nvPicPr>
              <p:cNvPr id="12" name="Imagen 11">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95259" y="2035115"/>
                <a:ext cx="7307299"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5 de países con más empresas en el área de tecnología y de telecomunicaciones?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solidFill>
                    <a:srgbClr val="F19465"/>
                  </a:solidFill>
                </a:endParaRPr>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71080" y="2035115"/>
                <a:ext cx="675565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fue el margen de pérdida de las 10 empresas que presentaron mayores perjuicios considerando el total de pérdidas registradas en la Industria de los Hoteles, Restaurantes y entretenimiento?</a:t>
                </a:r>
                <a:endParaRPr lang="es-MX"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solidFill>
                    <a:srgbClr val="F19465"/>
                  </a:solidFill>
                </a:endParaRPr>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18885" y="2035115"/>
                <a:ext cx="366004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Considerando a la Industria Petrolera en Asia, ¿Cuál o cuáles empresas superaron en más del 20% su margen de rentabilidad?</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148" y="2035115"/>
                <a:ext cx="7099521"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1174487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470000">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8797138" y="2254094"/>
            <a:ext cx="3134549" cy="1223889"/>
            <a:chOff x="562546" y="2391507"/>
            <a:chExt cx="3522145" cy="1223889"/>
          </a:xfrm>
          <a:solidFill>
            <a:srgbClr val="F19465"/>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8925474" y="-910263"/>
            <a:ext cx="2917068" cy="8876713"/>
          </a:xfrm>
          <a:prstGeom prst="rect">
            <a:avLst/>
          </a:prstGeom>
          <a:gradFill>
            <a:gsLst>
              <a:gs pos="12000">
                <a:srgbClr val="B56034"/>
              </a:gs>
              <a:gs pos="50000">
                <a:srgbClr val="B56034"/>
              </a:gs>
              <a:gs pos="83000">
                <a:srgbClr val="B56034"/>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8763887" y="2134519"/>
            <a:ext cx="3193547" cy="1223889"/>
          </a:xfrm>
          <a:prstGeom prst="rect">
            <a:avLst/>
          </a:prstGeom>
          <a:solidFill>
            <a:srgbClr val="F194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8925474" y="-1365453"/>
            <a:ext cx="2917068" cy="8956298"/>
          </a:xfrm>
          <a:prstGeom prst="rect">
            <a:avLst/>
          </a:prstGeom>
          <a:noFill/>
        </p:spPr>
        <p:txBody>
          <a:bodyPr wrap="square" rtlCol="0">
            <a:spAutoFit/>
          </a:bodyPr>
          <a:lstStyle/>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5 PAISES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MP 10 </a:t>
            </a:r>
            <a:r>
              <a:rPr lang="es-MX"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b="1" dirty="0" err="1">
                <a:solidFill>
                  <a:schemeClr val="bg1"/>
                </a:solidFill>
                <a:latin typeface="Goudy Stout" panose="0202090407030B020401" pitchFamily="18" charset="0"/>
                <a:ea typeface="Cascadia Code" panose="020B0609020000020004" pitchFamily="49" charset="0"/>
                <a:cs typeface="Cascadia Code" panose="020B0609020000020004" pitchFamily="49" charset="0"/>
              </a:rPr>
              <a:t>americas</a:t>
            </a:r>
            <a:endParaRPr lang="es-CO"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marL="571500" indent="-571500" algn="ctr">
              <a:buAutoNum type="romanUcPeriod"/>
            </a:pP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solidFill>
                  <a:srgbClr val="F19465"/>
                </a:solidFill>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11674" y="-24739650"/>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solidFill>
                    <a:srgbClr val="F19465"/>
                  </a:solidFill>
                </a:endParaRPr>
              </a:p>
            </p:txBody>
          </p:sp>
          <p:pic>
            <p:nvPicPr>
              <p:cNvPr id="12" name="Imagen 11">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95259" y="2035115"/>
                <a:ext cx="7307299"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5 de países con más empresas en el área de tecnología y de telecomunicaciones?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solidFill>
                    <a:srgbClr val="F19465"/>
                  </a:solidFill>
                </a:endParaRPr>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71080" y="2035115"/>
                <a:ext cx="675565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fue el margen de pérdida de las 10 empresas que presentaron mayores perjuicios considerando el total de pérdidas registradas en la Industria de los Hoteles, Restaurantes y entretenimiento?</a:t>
                </a:r>
                <a:endParaRPr lang="es-MX"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solidFill>
                    <a:srgbClr val="F19465"/>
                  </a:solidFill>
                </a:endParaRPr>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18885" y="2035115"/>
                <a:ext cx="366004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Considerando a la Industria Petrolera en las Américas, ¿Cuál o cuáles empresas superaron en más del 20% la rentabilidad de sus activos?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solidFill>
                    <a:srgbClr val="F19465"/>
                  </a:solidFill>
                </a:endParaRPr>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16065" y="2035115"/>
                <a:ext cx="7065687"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1177813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470000">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8797138" y="2254094"/>
            <a:ext cx="3134549" cy="1223889"/>
            <a:chOff x="562546" y="2391507"/>
            <a:chExt cx="3522145" cy="1223889"/>
          </a:xfrm>
          <a:solidFill>
            <a:srgbClr val="F19465"/>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8925474" y="-910263"/>
            <a:ext cx="2917068" cy="8876713"/>
          </a:xfrm>
          <a:prstGeom prst="rect">
            <a:avLst/>
          </a:prstGeom>
          <a:gradFill>
            <a:gsLst>
              <a:gs pos="12000">
                <a:srgbClr val="B56034"/>
              </a:gs>
              <a:gs pos="50000">
                <a:srgbClr val="B56034"/>
              </a:gs>
              <a:gs pos="83000">
                <a:srgbClr val="B56034"/>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8763887" y="2134519"/>
            <a:ext cx="3193547" cy="1223889"/>
          </a:xfrm>
          <a:prstGeom prst="rect">
            <a:avLst/>
          </a:prstGeom>
          <a:solidFill>
            <a:srgbClr val="F194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8925474" y="-2462734"/>
            <a:ext cx="2917068" cy="9048631"/>
          </a:xfrm>
          <a:prstGeom prst="rect">
            <a:avLst/>
          </a:prstGeom>
          <a:noFill/>
        </p:spPr>
        <p:txBody>
          <a:bodyPr wrap="square" rtlCol="0">
            <a:spAutoFit/>
          </a:bodyPr>
          <a:lstStyle/>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5 PAISES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MP 10 </a:t>
            </a:r>
            <a:r>
              <a:rPr lang="es-MX"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b="1" dirty="0" err="1">
                <a:solidFill>
                  <a:srgbClr val="F19465"/>
                </a:solidFill>
                <a:latin typeface="Goudy Stout" panose="0202090407030B020401" pitchFamily="18" charset="0"/>
                <a:ea typeface="Cascadia Code" panose="020B0609020000020004" pitchFamily="49" charset="0"/>
                <a:cs typeface="Cascadia Code" panose="020B0609020000020004" pitchFamily="49" charset="0"/>
              </a:rPr>
              <a:t>americas</a:t>
            </a:r>
            <a:endPar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571500" indent="-571500" algn="ctr">
              <a:buAutoNum type="romanUcPeriod"/>
            </a:pP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0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europeas</a:t>
            </a:r>
            <a:r>
              <a:rPr lang="es-CO"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11674" y="-18451386"/>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solidFill>
                    <a:srgbClr val="F19465"/>
                  </a:solidFill>
                </a:endParaRPr>
              </a:p>
            </p:txBody>
          </p:sp>
          <p:pic>
            <p:nvPicPr>
              <p:cNvPr id="12" name="Imagen 11">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95259" y="2035115"/>
                <a:ext cx="7307299"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5 de países con más empresas en el área de tecnología y de telecomunicaciones?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solidFill>
                    <a:srgbClr val="F19465"/>
                  </a:solidFill>
                </a:endParaRPr>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71080" y="2035115"/>
                <a:ext cx="675565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fue el margen de pérdida de las 10 empresas que presentaron mayores perjuicios considerando el total de pérdidas registradas en la Industria de los Hoteles, Restaurantes y entretenimiento?</a:t>
                </a:r>
                <a:endParaRPr lang="es-MX"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solidFill>
                    <a:srgbClr val="F19465"/>
                  </a:solidFill>
                </a:endParaRPr>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18885" y="2035115"/>
                <a:ext cx="366004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Considerando a la Industria Petrolera en las Américas, ¿Cuál o cuáles empresas superaron en más del 20% la rentabilidad de sus activos?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solidFill>
                    <a:srgbClr val="F19465"/>
                  </a:solidFill>
                </a:endParaRPr>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16065" y="2035115"/>
                <a:ext cx="7065687"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¿Cuáles fueron las empresas europeas con el mayor porcentaje de rentabilidad por industria?</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solidFill>
                    <a:srgbClr val="F19465"/>
                  </a:solidFill>
                </a:endParaRPr>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19247" y="2240638"/>
                <a:ext cx="6259323"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1704677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470000">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8797138" y="2254094"/>
            <a:ext cx="3134549" cy="1223889"/>
            <a:chOff x="562546" y="2391507"/>
            <a:chExt cx="3522145" cy="1223889"/>
          </a:xfrm>
          <a:solidFill>
            <a:srgbClr val="F19465"/>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8925474" y="-910263"/>
            <a:ext cx="2917068" cy="8876713"/>
          </a:xfrm>
          <a:prstGeom prst="rect">
            <a:avLst/>
          </a:prstGeom>
          <a:gradFill>
            <a:gsLst>
              <a:gs pos="12000">
                <a:srgbClr val="B56034"/>
              </a:gs>
              <a:gs pos="50000">
                <a:srgbClr val="B56034"/>
              </a:gs>
              <a:gs pos="83000">
                <a:srgbClr val="B56034"/>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8763887" y="2134519"/>
            <a:ext cx="3193547" cy="1223889"/>
          </a:xfrm>
          <a:prstGeom prst="rect">
            <a:avLst/>
          </a:prstGeom>
          <a:solidFill>
            <a:srgbClr val="F194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8925474" y="-3531883"/>
            <a:ext cx="2917068" cy="9602629"/>
          </a:xfrm>
          <a:prstGeom prst="rect">
            <a:avLst/>
          </a:prstGeom>
          <a:noFill/>
        </p:spPr>
        <p:txBody>
          <a:bodyPr wrap="square" rtlCol="0">
            <a:spAutoFit/>
          </a:bodyPr>
          <a:lstStyle/>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5 PAISES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MP 10 </a:t>
            </a:r>
            <a:r>
              <a:rPr lang="es-MX"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b="1" dirty="0" err="1">
                <a:solidFill>
                  <a:srgbClr val="F19465"/>
                </a:solidFill>
                <a:latin typeface="Goudy Stout" panose="0202090407030B020401" pitchFamily="18" charset="0"/>
                <a:ea typeface="Cascadia Code" panose="020B0609020000020004" pitchFamily="49" charset="0"/>
                <a:cs typeface="Cascadia Code" panose="020B0609020000020004" pitchFamily="49" charset="0"/>
              </a:rPr>
              <a:t>americas</a:t>
            </a:r>
            <a:endPar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571500" indent="-571500" algn="ctr">
              <a:buAutoNum type="romanUcPeriod"/>
            </a:pP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europeas</a:t>
            </a:r>
            <a:r>
              <a:rPr lang="es-CO" sz="1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E. Norte</a:t>
            </a:r>
          </a:p>
          <a:p>
            <a:pPr algn="ctr"/>
            <a:r>
              <a:rPr lang="es-CO"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americanas</a:t>
            </a:r>
            <a:r>
              <a:rPr lang="es-CO"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 </a:t>
            </a:r>
            <a:r>
              <a:rPr lang="es-CO" sz="20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11674" y="-12191257"/>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solidFill>
                    <a:srgbClr val="F19465"/>
                  </a:solidFill>
                </a:endParaRPr>
              </a:p>
            </p:txBody>
          </p:sp>
          <p:pic>
            <p:nvPicPr>
              <p:cNvPr id="12" name="Imagen 11">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95259" y="2035115"/>
                <a:ext cx="7307299"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5 de países con más empresas en el área de tecnología y de telecomunicaciones?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solidFill>
                    <a:srgbClr val="F19465"/>
                  </a:solidFill>
                </a:endParaRPr>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71080" y="2035115"/>
                <a:ext cx="675565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fue el margen de pérdida de las 10 empresas que presentaron mayores perjuicios considerando el total de pérdidas registradas en la Industria de los Hoteles, Restaurantes y entretenimiento?</a:t>
                </a:r>
                <a:endParaRPr lang="es-MX"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solidFill>
                    <a:srgbClr val="F19465"/>
                  </a:solidFill>
                </a:endParaRPr>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18885" y="2035115"/>
                <a:ext cx="366004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Considerando a la Industria Petrolera en las Américas, ¿Cuál o cuáles empresas superaron en más del 20% la rentabilidad de sus activos?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solidFill>
                    <a:srgbClr val="F19465"/>
                  </a:solidFill>
                </a:endParaRPr>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16065" y="2035115"/>
                <a:ext cx="7065687"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¿Cuáles fueron las empresas europeas con el mayor porcentaje de rentabilidad por industria?</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solidFill>
                    <a:srgbClr val="F19465"/>
                  </a:solidFill>
                </a:endParaRPr>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19247" y="2240638"/>
                <a:ext cx="6259323"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¿Cuáles fueron las 10 empresas norteamericanas con mayores pérdidas registradas por industria a nivel global?</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solidFill>
                    <a:srgbClr val="F19465"/>
                  </a:solidFill>
                </a:endParaRPr>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19707" y="2400341"/>
                <a:ext cx="5258404"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3498979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470000">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8797138" y="2254094"/>
            <a:ext cx="3134549" cy="1223889"/>
            <a:chOff x="562546" y="2391507"/>
            <a:chExt cx="3522145" cy="1223889"/>
          </a:xfrm>
          <a:solidFill>
            <a:srgbClr val="F19465"/>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8925474" y="-910263"/>
            <a:ext cx="2917068" cy="8876713"/>
          </a:xfrm>
          <a:prstGeom prst="rect">
            <a:avLst/>
          </a:prstGeom>
          <a:gradFill>
            <a:gsLst>
              <a:gs pos="12000">
                <a:srgbClr val="B56034"/>
              </a:gs>
              <a:gs pos="50000">
                <a:srgbClr val="B56034"/>
              </a:gs>
              <a:gs pos="83000">
                <a:srgbClr val="B56034"/>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8763887" y="2134519"/>
            <a:ext cx="3193547" cy="1223889"/>
          </a:xfrm>
          <a:prstGeom prst="rect">
            <a:avLst/>
          </a:prstGeom>
          <a:solidFill>
            <a:srgbClr val="F194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8925474" y="-4769840"/>
            <a:ext cx="2917068" cy="9602629"/>
          </a:xfrm>
          <a:prstGeom prst="rect">
            <a:avLst/>
          </a:prstGeom>
          <a:noFill/>
        </p:spPr>
        <p:txBody>
          <a:bodyPr wrap="square" rtlCol="0">
            <a:spAutoFit/>
          </a:bodyPr>
          <a:lstStyle/>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5 PAISES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MP 10 </a:t>
            </a:r>
            <a:r>
              <a:rPr lang="es-MX"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b="1" dirty="0" err="1">
                <a:solidFill>
                  <a:srgbClr val="F19465"/>
                </a:solidFill>
                <a:latin typeface="Goudy Stout" panose="0202090407030B020401" pitchFamily="18" charset="0"/>
                <a:ea typeface="Cascadia Code" panose="020B0609020000020004" pitchFamily="49" charset="0"/>
                <a:cs typeface="Cascadia Code" panose="020B0609020000020004" pitchFamily="49" charset="0"/>
              </a:rPr>
              <a:t>americas</a:t>
            </a:r>
            <a:endPar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571500" indent="-571500" algn="ctr">
              <a:buAutoNum type="romanUcPeriod"/>
            </a:pP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europeas</a:t>
            </a:r>
            <a:r>
              <a:rPr lang="es-CO" sz="1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 Norte</a:t>
            </a:r>
          </a:p>
          <a:p>
            <a:pPr algn="ctr"/>
            <a:r>
              <a:rPr lang="es-CO" sz="16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americanas</a:t>
            </a: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 U$15.000M</a:t>
            </a:r>
            <a:endParaRPr lang="es-CO"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11674" y="-5860791"/>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solidFill>
                    <a:srgbClr val="F19465"/>
                  </a:solidFill>
                </a:endParaRPr>
              </a:p>
            </p:txBody>
          </p:sp>
          <p:pic>
            <p:nvPicPr>
              <p:cNvPr id="12" name="Imagen 11">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95259" y="2035115"/>
                <a:ext cx="7307299"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5 de países con más empresas en el área de tecnología y de telecomunicaciones?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solidFill>
                    <a:srgbClr val="F19465"/>
                  </a:solidFill>
                </a:endParaRPr>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71080" y="2035115"/>
                <a:ext cx="675565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fue el margen de pérdida de las 10 empresas que presentaron mayores perjuicios considerando el total de pérdidas registradas en la Industria de los Hoteles, Restaurantes y entretenimiento?</a:t>
                </a:r>
                <a:endParaRPr lang="es-MX"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solidFill>
                    <a:srgbClr val="F19465"/>
                  </a:solidFill>
                </a:endParaRPr>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18885" y="2035115"/>
                <a:ext cx="366004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Considerando a la Industria Petrolera en las Américas, ¿Cuál o cuáles empresas superaron en más del 20% la rentabilidad de sus activos?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solidFill>
                    <a:srgbClr val="F19465"/>
                  </a:solidFill>
                </a:endParaRPr>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16065" y="2035115"/>
                <a:ext cx="7065687"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¿Cuáles fueron las empresas europeas con el mayor porcentaje de rentabilidad por industria?</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solidFill>
                    <a:srgbClr val="F19465"/>
                  </a:solidFill>
                </a:endParaRPr>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19247" y="2240638"/>
                <a:ext cx="6259323"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¿Cuáles fueron las 10 empresas norteamericanas con mayores pérdidas registradas por industria a nivel global?</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solidFill>
                    <a:srgbClr val="F19465"/>
                  </a:solidFill>
                </a:endParaRPr>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19707" y="2400341"/>
                <a:ext cx="5258404"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15000 millones de dólares?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solidFill>
                    <a:srgbClr val="F19465"/>
                  </a:solidFill>
                </a:endParaRPr>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230185" y="2035115"/>
                <a:ext cx="7237448"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2345374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470000">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8797138" y="2254094"/>
            <a:ext cx="3134549" cy="1223889"/>
            <a:chOff x="562546" y="2391507"/>
            <a:chExt cx="3522145" cy="1223889"/>
          </a:xfrm>
          <a:solidFill>
            <a:srgbClr val="F19465"/>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8925474" y="-910263"/>
            <a:ext cx="2917068" cy="8876713"/>
          </a:xfrm>
          <a:prstGeom prst="rect">
            <a:avLst/>
          </a:prstGeom>
          <a:gradFill>
            <a:gsLst>
              <a:gs pos="12000">
                <a:srgbClr val="B56034"/>
              </a:gs>
              <a:gs pos="50000">
                <a:srgbClr val="B56034"/>
              </a:gs>
              <a:gs pos="83000">
                <a:srgbClr val="B56034"/>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8763887" y="2134519"/>
            <a:ext cx="3193547" cy="1223889"/>
          </a:xfrm>
          <a:prstGeom prst="rect">
            <a:avLst/>
          </a:prstGeom>
          <a:solidFill>
            <a:srgbClr val="F194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8925474" y="-5993727"/>
            <a:ext cx="2917068" cy="9571851"/>
          </a:xfrm>
          <a:prstGeom prst="rect">
            <a:avLst/>
          </a:prstGeom>
          <a:noFill/>
        </p:spPr>
        <p:txBody>
          <a:bodyPr wrap="square" rtlCol="0">
            <a:spAutoFit/>
          </a:bodyPr>
          <a:lstStyle/>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TOP 5 PAISES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MP 10 </a:t>
            </a:r>
            <a:r>
              <a:rPr lang="es-MX"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b="1" dirty="0" err="1">
                <a:solidFill>
                  <a:srgbClr val="F19465"/>
                </a:solidFill>
                <a:latin typeface="Goudy Stout" panose="0202090407030B020401" pitchFamily="18" charset="0"/>
                <a:ea typeface="Cascadia Code" panose="020B0609020000020004" pitchFamily="49" charset="0"/>
                <a:cs typeface="Cascadia Code" panose="020B0609020000020004" pitchFamily="49" charset="0"/>
              </a:rPr>
              <a:t>americas</a:t>
            </a:r>
            <a:endPar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marL="571500" indent="-571500" algn="ctr">
              <a:buAutoNum type="romanUcPeriod"/>
            </a:pP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europeas</a:t>
            </a:r>
            <a:r>
              <a:rPr lang="es-CO" sz="14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E. Norte</a:t>
            </a:r>
          </a:p>
          <a:p>
            <a:pPr algn="ctr"/>
            <a:r>
              <a:rPr lang="es-CO" sz="16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americanas</a:t>
            </a:r>
            <a:r>
              <a:rPr lang="es-CO"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 U$15.000M</a:t>
            </a: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Ganancia anuales </a:t>
            </a:r>
          </a:p>
          <a:p>
            <a:pPr algn="ctr"/>
            <a:r>
              <a:rPr lang="es-CO"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i. automotriz</a:t>
            </a:r>
            <a:endParaRPr lang="es-CO" sz="20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11674" y="483745"/>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solidFill>
                    <a:srgbClr val="F19465"/>
                  </a:solidFill>
                </a:endParaRPr>
              </a:p>
            </p:txBody>
          </p:sp>
          <p:pic>
            <p:nvPicPr>
              <p:cNvPr id="12" name="Imagen 11">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95259" y="2035115"/>
                <a:ext cx="7307299"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es el Top 5 de países con más empresas en el área de tecnología y de telecomunicaciones?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solidFill>
                    <a:srgbClr val="F19465"/>
                  </a:solidFill>
                </a:endParaRPr>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71080" y="2035115"/>
                <a:ext cx="675565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fue el margen de pérdida de las 10 empresas que presentaron mayores perjuicios considerando el total de pérdidas registradas en la Industria de los Hoteles, Restaurantes y entretenimiento?</a:t>
                </a:r>
                <a:endParaRPr lang="es-MX" sz="11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solidFill>
                    <a:srgbClr val="F19465"/>
                  </a:solidFill>
                </a:endParaRPr>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18885" y="2035115"/>
                <a:ext cx="366004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Considerando a la Industria Petrolera en las Américas, ¿Cuál o cuáles empresas superaron en más del 20% la rentabilidad de sus activos?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solidFill>
                    <a:srgbClr val="F19465"/>
                  </a:solidFill>
                </a:endParaRPr>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16065" y="2035115"/>
                <a:ext cx="7065687"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¿Cuáles fueron las empresas europeas con el mayor porcentaje de rentabilidad por industria?</a:t>
                </a:r>
                <a:endParaRPr lang="es-MX" sz="16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solidFill>
                    <a:srgbClr val="F19465"/>
                  </a:solidFill>
                </a:endParaRPr>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19247" y="2240638"/>
                <a:ext cx="6259323"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¿Cuáles fueron las 10 empresas norteamericanas con mayores pérdidas registradas por industria a nivel global?</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solidFill>
                    <a:srgbClr val="F19465"/>
                  </a:solidFill>
                </a:endParaRPr>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19707" y="2400341"/>
                <a:ext cx="5258404"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15000 millones de dólares?</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solidFill>
                    <a:srgbClr val="F19465"/>
                  </a:solidFill>
                </a:endParaRPr>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230185" y="2035115"/>
                <a:ext cx="7237448"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457592"/>
              <a:chOff x="3552821" y="365457"/>
              <a:chExt cx="8280212" cy="5457592"/>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¿Cuáles fueron las ganancias anuales de las principales empresas en la Industria automotriz?</a:t>
                </a:r>
                <a:endParaRPr lang="es-MX" sz="14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F1946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solidFill>
                    <a:srgbClr val="F19465"/>
                  </a:solidFill>
                </a:endParaRPr>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431331"/>
                <a:ext cx="6852514" cy="3391718"/>
              </a:xfrm>
              <a:prstGeom prst="rect">
                <a:avLst/>
              </a:prstGeom>
            </p:spPr>
          </p:pic>
        </p:grpSp>
      </p:grpSp>
    </p:spTree>
    <p:extLst>
      <p:ext uri="{BB962C8B-B14F-4D97-AF65-F5344CB8AC3E}">
        <p14:creationId xmlns:p14="http://schemas.microsoft.com/office/powerpoint/2010/main" val="18521677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91DE8702-DFAB-43FB-0B90-8321D4D49369}"/>
              </a:ext>
            </a:extLst>
          </p:cNvPr>
          <p:cNvSpPr/>
          <p:nvPr/>
        </p:nvSpPr>
        <p:spPr>
          <a:xfrm>
            <a:off x="0" y="0"/>
            <a:ext cx="12192000" cy="6858000"/>
          </a:xfrm>
          <a:prstGeom prst="rect">
            <a:avLst/>
          </a:prstGeom>
          <a:solidFill>
            <a:srgbClr val="6680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Forma libre: forma 9">
            <a:extLst>
              <a:ext uri="{FF2B5EF4-FFF2-40B4-BE49-F238E27FC236}">
                <a16:creationId xmlns:a16="http://schemas.microsoft.com/office/drawing/2014/main" id="{DAA43714-BF38-CF93-97DC-DB17BCC95B21}"/>
              </a:ext>
            </a:extLst>
          </p:cNvPr>
          <p:cNvSpPr/>
          <p:nvPr/>
        </p:nvSpPr>
        <p:spPr>
          <a:xfrm>
            <a:off x="469663" y="-2438736"/>
            <a:ext cx="11722337" cy="9296736"/>
          </a:xfrm>
          <a:custGeom>
            <a:avLst/>
            <a:gdLst/>
            <a:ahLst/>
            <a:cxnLst/>
            <a:rect l="l" t="t" r="r" b="b"/>
            <a:pathLst>
              <a:path w="11722337" h="9296736">
                <a:moveTo>
                  <a:pt x="10242749" y="5960856"/>
                </a:moveTo>
                <a:cubicBezTo>
                  <a:pt x="10249045" y="5960856"/>
                  <a:pt x="10265547" y="5980782"/>
                  <a:pt x="10292256" y="6020634"/>
                </a:cubicBezTo>
                <a:cubicBezTo>
                  <a:pt x="10305228" y="6039882"/>
                  <a:pt x="10312001" y="6053050"/>
                  <a:pt x="10312572" y="6060138"/>
                </a:cubicBezTo>
                <a:cubicBezTo>
                  <a:pt x="10312779" y="6059192"/>
                  <a:pt x="10310605" y="6059008"/>
                  <a:pt x="10306053" y="6059583"/>
                </a:cubicBezTo>
                <a:cubicBezTo>
                  <a:pt x="10300825" y="6060166"/>
                  <a:pt x="10293519" y="6060159"/>
                  <a:pt x="10284136" y="6059562"/>
                </a:cubicBezTo>
                <a:cubicBezTo>
                  <a:pt x="10278656" y="6059008"/>
                  <a:pt x="10273134" y="6058460"/>
                  <a:pt x="10267570" y="6057919"/>
                </a:cubicBezTo>
                <a:cubicBezTo>
                  <a:pt x="10250688" y="6058212"/>
                  <a:pt x="10234379" y="6058636"/>
                  <a:pt x="10218643" y="6059191"/>
                </a:cubicBezTo>
                <a:cubicBezTo>
                  <a:pt x="10196940" y="6058654"/>
                  <a:pt x="10186088" y="6057241"/>
                  <a:pt x="10186088" y="6054953"/>
                </a:cubicBezTo>
                <a:cubicBezTo>
                  <a:pt x="10186088" y="6046176"/>
                  <a:pt x="10194517" y="6024902"/>
                  <a:pt x="10211370" y="5991130"/>
                </a:cubicBezTo>
                <a:cubicBezTo>
                  <a:pt x="10226719" y="5970947"/>
                  <a:pt x="10237178" y="5960856"/>
                  <a:pt x="10242749" y="5960856"/>
                </a:cubicBezTo>
                <a:close/>
                <a:moveTo>
                  <a:pt x="6547049" y="5960856"/>
                </a:moveTo>
                <a:cubicBezTo>
                  <a:pt x="6553346" y="5960856"/>
                  <a:pt x="6569849" y="5980782"/>
                  <a:pt x="6596557" y="6020634"/>
                </a:cubicBezTo>
                <a:cubicBezTo>
                  <a:pt x="6609529" y="6039882"/>
                  <a:pt x="6616302" y="6053050"/>
                  <a:pt x="6616874" y="6060138"/>
                </a:cubicBezTo>
                <a:cubicBezTo>
                  <a:pt x="6617079" y="6059192"/>
                  <a:pt x="6614906" y="6059008"/>
                  <a:pt x="6610354" y="6059583"/>
                </a:cubicBezTo>
                <a:cubicBezTo>
                  <a:pt x="6605125" y="6060166"/>
                  <a:pt x="6597820" y="6060159"/>
                  <a:pt x="6588436" y="6059562"/>
                </a:cubicBezTo>
                <a:cubicBezTo>
                  <a:pt x="6582956" y="6059008"/>
                  <a:pt x="6577435" y="6058460"/>
                  <a:pt x="6571871" y="6057919"/>
                </a:cubicBezTo>
                <a:cubicBezTo>
                  <a:pt x="6554988" y="6058212"/>
                  <a:pt x="6538680" y="6058636"/>
                  <a:pt x="6522944" y="6059191"/>
                </a:cubicBezTo>
                <a:cubicBezTo>
                  <a:pt x="6501241" y="6058654"/>
                  <a:pt x="6490389" y="6057241"/>
                  <a:pt x="6490389" y="6054953"/>
                </a:cubicBezTo>
                <a:cubicBezTo>
                  <a:pt x="6490389" y="6046176"/>
                  <a:pt x="6498817" y="6024902"/>
                  <a:pt x="6515672" y="5991130"/>
                </a:cubicBezTo>
                <a:cubicBezTo>
                  <a:pt x="6531019" y="5970947"/>
                  <a:pt x="6541479" y="5960856"/>
                  <a:pt x="6547049" y="5960856"/>
                </a:cubicBezTo>
                <a:close/>
                <a:moveTo>
                  <a:pt x="7609161" y="5774039"/>
                </a:moveTo>
                <a:cubicBezTo>
                  <a:pt x="7618262" y="5774039"/>
                  <a:pt x="7628140" y="5776857"/>
                  <a:pt x="7638797" y="5782494"/>
                </a:cubicBezTo>
                <a:cubicBezTo>
                  <a:pt x="7689302" y="5809207"/>
                  <a:pt x="7714116" y="5844039"/>
                  <a:pt x="7713241" y="5886993"/>
                </a:cubicBezTo>
                <a:cubicBezTo>
                  <a:pt x="7712669" y="5916938"/>
                  <a:pt x="7701500" y="5931726"/>
                  <a:pt x="7679733" y="5931357"/>
                </a:cubicBezTo>
                <a:cubicBezTo>
                  <a:pt x="7644301" y="5930715"/>
                  <a:pt x="7620943" y="5928648"/>
                  <a:pt x="7609658" y="5925156"/>
                </a:cubicBezTo>
                <a:cubicBezTo>
                  <a:pt x="7607147" y="5865495"/>
                  <a:pt x="7604049" y="5818848"/>
                  <a:pt x="7600366" y="5785215"/>
                </a:cubicBezTo>
                <a:cubicBezTo>
                  <a:pt x="7600498" y="5777764"/>
                  <a:pt x="7603430" y="5774039"/>
                  <a:pt x="7609161" y="5774039"/>
                </a:cubicBezTo>
                <a:close/>
                <a:moveTo>
                  <a:pt x="2643813" y="5767169"/>
                </a:moveTo>
                <a:cubicBezTo>
                  <a:pt x="2628396" y="5766949"/>
                  <a:pt x="2611475" y="5768665"/>
                  <a:pt x="2593050" y="5772318"/>
                </a:cubicBezTo>
                <a:cubicBezTo>
                  <a:pt x="2571096" y="5776632"/>
                  <a:pt x="2560052" y="5781525"/>
                  <a:pt x="2559920" y="5786994"/>
                </a:cubicBezTo>
                <a:cubicBezTo>
                  <a:pt x="2559773" y="5790887"/>
                  <a:pt x="2567468" y="5795889"/>
                  <a:pt x="2583004" y="5802000"/>
                </a:cubicBezTo>
                <a:cubicBezTo>
                  <a:pt x="2590214" y="5804578"/>
                  <a:pt x="2597735" y="5806357"/>
                  <a:pt x="2605566" y="5807337"/>
                </a:cubicBezTo>
                <a:cubicBezTo>
                  <a:pt x="2623513" y="5810598"/>
                  <a:pt x="2656833" y="5819109"/>
                  <a:pt x="2705528" y="5832870"/>
                </a:cubicBezTo>
                <a:cubicBezTo>
                  <a:pt x="2750745" y="5845790"/>
                  <a:pt x="2773043" y="5852250"/>
                  <a:pt x="2772422" y="5852250"/>
                </a:cubicBezTo>
                <a:cubicBezTo>
                  <a:pt x="2774177" y="5851612"/>
                  <a:pt x="2775537" y="5851185"/>
                  <a:pt x="2776503" y="5850969"/>
                </a:cubicBezTo>
                <a:lnTo>
                  <a:pt x="2776723" y="5840787"/>
                </a:lnTo>
                <a:cubicBezTo>
                  <a:pt x="2777159" y="5821354"/>
                  <a:pt x="2757840" y="5803568"/>
                  <a:pt x="2718765" y="5787428"/>
                </a:cubicBezTo>
                <a:cubicBezTo>
                  <a:pt x="2687002" y="5774337"/>
                  <a:pt x="2662018" y="5767584"/>
                  <a:pt x="2643813" y="5767169"/>
                </a:cubicBezTo>
                <a:close/>
                <a:moveTo>
                  <a:pt x="9169548" y="5765830"/>
                </a:moveTo>
                <a:cubicBezTo>
                  <a:pt x="9205797" y="5765830"/>
                  <a:pt x="9223921" y="5837375"/>
                  <a:pt x="9223921" y="5980466"/>
                </a:cubicBezTo>
                <a:cubicBezTo>
                  <a:pt x="9223921" y="6111517"/>
                  <a:pt x="9205141" y="6177042"/>
                  <a:pt x="9167580" y="6177042"/>
                </a:cubicBezTo>
                <a:cubicBezTo>
                  <a:pt x="9149707" y="6177042"/>
                  <a:pt x="9135815" y="6145245"/>
                  <a:pt x="9125905" y="6081653"/>
                </a:cubicBezTo>
                <a:cubicBezTo>
                  <a:pt x="9119194" y="6038557"/>
                  <a:pt x="9115838" y="5993882"/>
                  <a:pt x="9115838" y="5947629"/>
                </a:cubicBezTo>
                <a:cubicBezTo>
                  <a:pt x="9115838" y="5913316"/>
                  <a:pt x="9119705" y="5877901"/>
                  <a:pt x="9127439" y="5841383"/>
                </a:cubicBezTo>
                <a:cubicBezTo>
                  <a:pt x="9138085" y="5791014"/>
                  <a:pt x="9152121" y="5765830"/>
                  <a:pt x="9169548" y="5765830"/>
                </a:cubicBezTo>
                <a:close/>
                <a:moveTo>
                  <a:pt x="4988073" y="5765830"/>
                </a:moveTo>
                <a:cubicBezTo>
                  <a:pt x="5024322" y="5765830"/>
                  <a:pt x="5042446" y="5837375"/>
                  <a:pt x="5042446" y="5980466"/>
                </a:cubicBezTo>
                <a:cubicBezTo>
                  <a:pt x="5042446" y="6045991"/>
                  <a:pt x="5037751" y="6095135"/>
                  <a:pt x="5028361" y="6127898"/>
                </a:cubicBezTo>
                <a:lnTo>
                  <a:pt x="5014731" y="6156432"/>
                </a:lnTo>
                <a:lnTo>
                  <a:pt x="4991891" y="6071280"/>
                </a:lnTo>
                <a:lnTo>
                  <a:pt x="4944110" y="5858366"/>
                </a:lnTo>
                <a:lnTo>
                  <a:pt x="4945964" y="5841383"/>
                </a:lnTo>
                <a:cubicBezTo>
                  <a:pt x="4956610" y="5791014"/>
                  <a:pt x="4970646" y="5765830"/>
                  <a:pt x="4988073" y="5765830"/>
                </a:cubicBezTo>
                <a:close/>
                <a:moveTo>
                  <a:pt x="7482536" y="5712021"/>
                </a:moveTo>
                <a:cubicBezTo>
                  <a:pt x="7461328" y="5711582"/>
                  <a:pt x="7429178" y="5712041"/>
                  <a:pt x="7386088" y="5713400"/>
                </a:cubicBezTo>
                <a:cubicBezTo>
                  <a:pt x="7342997" y="5714759"/>
                  <a:pt x="7311067" y="5715225"/>
                  <a:pt x="7290298" y="5714799"/>
                </a:cubicBezTo>
                <a:cubicBezTo>
                  <a:pt x="7279774" y="5713547"/>
                  <a:pt x="7270937" y="5712921"/>
                  <a:pt x="7263786" y="5712921"/>
                </a:cubicBezTo>
                <a:cubicBezTo>
                  <a:pt x="7230729" y="5712921"/>
                  <a:pt x="7214052" y="5721376"/>
                  <a:pt x="7213756" y="5738287"/>
                </a:cubicBezTo>
                <a:cubicBezTo>
                  <a:pt x="7213540" y="5751995"/>
                  <a:pt x="7217446" y="5760351"/>
                  <a:pt x="7225476" y="5763355"/>
                </a:cubicBezTo>
                <a:cubicBezTo>
                  <a:pt x="7228622" y="5764760"/>
                  <a:pt x="7238588" y="5765697"/>
                  <a:pt x="7255373" y="5766164"/>
                </a:cubicBezTo>
                <a:cubicBezTo>
                  <a:pt x="7257633" y="5766164"/>
                  <a:pt x="7266096" y="5765830"/>
                  <a:pt x="7280760" y="5765160"/>
                </a:cubicBezTo>
                <a:cubicBezTo>
                  <a:pt x="7296300" y="5764490"/>
                  <a:pt x="7304652" y="5764155"/>
                  <a:pt x="7305817" y="5764155"/>
                </a:cubicBezTo>
                <a:cubicBezTo>
                  <a:pt x="7318190" y="5764155"/>
                  <a:pt x="7326113" y="5767458"/>
                  <a:pt x="7329587" y="5774065"/>
                </a:cubicBezTo>
                <a:cubicBezTo>
                  <a:pt x="7332276" y="5778900"/>
                  <a:pt x="7333722" y="5789469"/>
                  <a:pt x="7333925" y="5805772"/>
                </a:cubicBezTo>
                <a:cubicBezTo>
                  <a:pt x="7333925" y="5810331"/>
                  <a:pt x="7332283" y="5829766"/>
                  <a:pt x="7329001" y="5864075"/>
                </a:cubicBezTo>
                <a:cubicBezTo>
                  <a:pt x="7325499" y="5899058"/>
                  <a:pt x="7323748" y="5930206"/>
                  <a:pt x="7323748" y="5957518"/>
                </a:cubicBezTo>
                <a:cubicBezTo>
                  <a:pt x="7323748" y="5968261"/>
                  <a:pt x="7323976" y="5978986"/>
                  <a:pt x="7324433" y="5989691"/>
                </a:cubicBezTo>
                <a:cubicBezTo>
                  <a:pt x="7325727" y="6009696"/>
                  <a:pt x="7327030" y="6029864"/>
                  <a:pt x="7328342" y="6050197"/>
                </a:cubicBezTo>
                <a:cubicBezTo>
                  <a:pt x="7330313" y="6078325"/>
                  <a:pt x="7331078" y="6103152"/>
                  <a:pt x="7330639" y="6124677"/>
                </a:cubicBezTo>
                <a:cubicBezTo>
                  <a:pt x="7330450" y="6136534"/>
                  <a:pt x="7327238" y="6145265"/>
                  <a:pt x="7321001" y="6150870"/>
                </a:cubicBezTo>
                <a:cubicBezTo>
                  <a:pt x="7317795" y="6153933"/>
                  <a:pt x="7309912" y="6156957"/>
                  <a:pt x="7297351" y="6159943"/>
                </a:cubicBezTo>
                <a:cubicBezTo>
                  <a:pt x="7281051" y="6163797"/>
                  <a:pt x="7260835" y="6167699"/>
                  <a:pt x="7236704" y="6171647"/>
                </a:cubicBezTo>
                <a:cubicBezTo>
                  <a:pt x="7214914" y="6175317"/>
                  <a:pt x="7203872" y="6184803"/>
                  <a:pt x="7203579" y="6200105"/>
                </a:cubicBezTo>
                <a:cubicBezTo>
                  <a:pt x="7203579" y="6207765"/>
                  <a:pt x="7206815" y="6213985"/>
                  <a:pt x="7213288" y="6218764"/>
                </a:cubicBezTo>
                <a:cubicBezTo>
                  <a:pt x="7219759" y="6223542"/>
                  <a:pt x="7226740" y="6225932"/>
                  <a:pt x="7234230" y="6225932"/>
                </a:cubicBezTo>
                <a:cubicBezTo>
                  <a:pt x="7234230" y="6225932"/>
                  <a:pt x="7245286" y="6224763"/>
                  <a:pt x="7267400" y="6222426"/>
                </a:cubicBezTo>
                <a:cubicBezTo>
                  <a:pt x="7289513" y="6220089"/>
                  <a:pt x="7323331" y="6218921"/>
                  <a:pt x="7368855" y="6218921"/>
                </a:cubicBezTo>
                <a:cubicBezTo>
                  <a:pt x="7387932" y="6218921"/>
                  <a:pt x="7409312" y="6219144"/>
                  <a:pt x="7432997" y="6219590"/>
                </a:cubicBezTo>
                <a:cubicBezTo>
                  <a:pt x="7578063" y="6223584"/>
                  <a:pt x="7659094" y="6226479"/>
                  <a:pt x="7676092" y="6228276"/>
                </a:cubicBezTo>
                <a:cubicBezTo>
                  <a:pt x="7683347" y="6228276"/>
                  <a:pt x="7690247" y="6226500"/>
                  <a:pt x="7696791" y="6222949"/>
                </a:cubicBezTo>
                <a:cubicBezTo>
                  <a:pt x="7705239" y="6217993"/>
                  <a:pt x="7709463" y="6212876"/>
                  <a:pt x="7709463" y="6207598"/>
                </a:cubicBezTo>
                <a:cubicBezTo>
                  <a:pt x="7709111" y="6191399"/>
                  <a:pt x="7704180" y="6180917"/>
                  <a:pt x="7694672" y="6176152"/>
                </a:cubicBezTo>
                <a:cubicBezTo>
                  <a:pt x="7686705" y="6172322"/>
                  <a:pt x="7675065" y="6169265"/>
                  <a:pt x="7659752" y="6166980"/>
                </a:cubicBezTo>
                <a:cubicBezTo>
                  <a:pt x="7643117" y="6164570"/>
                  <a:pt x="7628491" y="6162383"/>
                  <a:pt x="7615874" y="6160419"/>
                </a:cubicBezTo>
                <a:cubicBezTo>
                  <a:pt x="7606257" y="6160276"/>
                  <a:pt x="7602433" y="6156320"/>
                  <a:pt x="7604400" y="6148552"/>
                </a:cubicBezTo>
                <a:cubicBezTo>
                  <a:pt x="7606444" y="6139406"/>
                  <a:pt x="7608495" y="6129781"/>
                  <a:pt x="7610553" y="6119675"/>
                </a:cubicBezTo>
                <a:cubicBezTo>
                  <a:pt x="7613811" y="6101753"/>
                  <a:pt x="7615663" y="6086191"/>
                  <a:pt x="7616110" y="6072988"/>
                </a:cubicBezTo>
                <a:cubicBezTo>
                  <a:pt x="7616556" y="6059597"/>
                  <a:pt x="7615717" y="6034118"/>
                  <a:pt x="7613593" y="5996550"/>
                </a:cubicBezTo>
                <a:cubicBezTo>
                  <a:pt x="7637180" y="6004298"/>
                  <a:pt x="7659907" y="6021601"/>
                  <a:pt x="7681774" y="6048459"/>
                </a:cubicBezTo>
                <a:cubicBezTo>
                  <a:pt x="7691210" y="6065478"/>
                  <a:pt x="7699912" y="6089273"/>
                  <a:pt x="7707883" y="6119843"/>
                </a:cubicBezTo>
                <a:cubicBezTo>
                  <a:pt x="7712766" y="6142143"/>
                  <a:pt x="7717589" y="6164221"/>
                  <a:pt x="7722350" y="6186078"/>
                </a:cubicBezTo>
                <a:cubicBezTo>
                  <a:pt x="7729065" y="6210858"/>
                  <a:pt x="7741422" y="6223134"/>
                  <a:pt x="7759420" y="6222907"/>
                </a:cubicBezTo>
                <a:cubicBezTo>
                  <a:pt x="7768127" y="6222684"/>
                  <a:pt x="7782292" y="6222020"/>
                  <a:pt x="7801917" y="6220914"/>
                </a:cubicBezTo>
                <a:cubicBezTo>
                  <a:pt x="7819863" y="6220021"/>
                  <a:pt x="7829477" y="6219575"/>
                  <a:pt x="7830757" y="6219575"/>
                </a:cubicBezTo>
                <a:cubicBezTo>
                  <a:pt x="7846391" y="6219794"/>
                  <a:pt x="7870192" y="6220852"/>
                  <a:pt x="7902161" y="6222748"/>
                </a:cubicBezTo>
                <a:cubicBezTo>
                  <a:pt x="7934130" y="6224644"/>
                  <a:pt x="7958246" y="6225705"/>
                  <a:pt x="7974507" y="6225932"/>
                </a:cubicBezTo>
                <a:cubicBezTo>
                  <a:pt x="7980570" y="6225932"/>
                  <a:pt x="7986435" y="6224727"/>
                  <a:pt x="7992103" y="6222316"/>
                </a:cubicBezTo>
                <a:cubicBezTo>
                  <a:pt x="8007675" y="6217719"/>
                  <a:pt x="8015315" y="6211550"/>
                  <a:pt x="8015026" y="6203810"/>
                </a:cubicBezTo>
                <a:cubicBezTo>
                  <a:pt x="8013990" y="6184880"/>
                  <a:pt x="8006761" y="6173037"/>
                  <a:pt x="7993338" y="6168283"/>
                </a:cubicBezTo>
                <a:cubicBezTo>
                  <a:pt x="7956992" y="6155251"/>
                  <a:pt x="7936603" y="6145317"/>
                  <a:pt x="7932173" y="6138480"/>
                </a:cubicBezTo>
                <a:cubicBezTo>
                  <a:pt x="7886688" y="6067346"/>
                  <a:pt x="7827335" y="6006070"/>
                  <a:pt x="7754115" y="5954651"/>
                </a:cubicBezTo>
                <a:cubicBezTo>
                  <a:pt x="7771660" y="5944469"/>
                  <a:pt x="7783647" y="5936158"/>
                  <a:pt x="7790076" y="5929719"/>
                </a:cubicBezTo>
                <a:cubicBezTo>
                  <a:pt x="7809080" y="5911389"/>
                  <a:pt x="7818703" y="5892520"/>
                  <a:pt x="7818948" y="5873111"/>
                </a:cubicBezTo>
                <a:cubicBezTo>
                  <a:pt x="7819865" y="5819711"/>
                  <a:pt x="7796175" y="5779337"/>
                  <a:pt x="7747878" y="5751990"/>
                </a:cubicBezTo>
                <a:cubicBezTo>
                  <a:pt x="7723604" y="5732907"/>
                  <a:pt x="7682076" y="5720822"/>
                  <a:pt x="7623294" y="5715736"/>
                </a:cubicBezTo>
                <a:cubicBezTo>
                  <a:pt x="7611148" y="5714794"/>
                  <a:pt x="7564229" y="5713556"/>
                  <a:pt x="7482536" y="5712021"/>
                </a:cubicBezTo>
                <a:close/>
                <a:moveTo>
                  <a:pt x="4914658" y="5708952"/>
                </a:moveTo>
                <a:lnTo>
                  <a:pt x="4927433" y="5784053"/>
                </a:lnTo>
                <a:lnTo>
                  <a:pt x="4944110" y="5858366"/>
                </a:lnTo>
                <a:lnTo>
                  <a:pt x="4934364" y="5947629"/>
                </a:lnTo>
                <a:cubicBezTo>
                  <a:pt x="4934364" y="5993882"/>
                  <a:pt x="4937720" y="6038557"/>
                  <a:pt x="4944431" y="6081653"/>
                </a:cubicBezTo>
                <a:cubicBezTo>
                  <a:pt x="4954341" y="6145245"/>
                  <a:pt x="4968232" y="6177042"/>
                  <a:pt x="4986106" y="6177042"/>
                </a:cubicBezTo>
                <a:cubicBezTo>
                  <a:pt x="4995496" y="6177042"/>
                  <a:pt x="5003712" y="6172946"/>
                  <a:pt x="5010755" y="6164756"/>
                </a:cubicBezTo>
                <a:lnTo>
                  <a:pt x="5014731" y="6156432"/>
                </a:lnTo>
                <a:lnTo>
                  <a:pt x="5034290" y="6229353"/>
                </a:lnTo>
                <a:lnTo>
                  <a:pt x="4952944" y="6236982"/>
                </a:lnTo>
                <a:cubicBezTo>
                  <a:pt x="4863309" y="6236982"/>
                  <a:pt x="4789537" y="6213730"/>
                  <a:pt x="4731630" y="6167226"/>
                </a:cubicBezTo>
                <a:cubicBezTo>
                  <a:pt x="4668519" y="6116466"/>
                  <a:pt x="4636963" y="6047087"/>
                  <a:pt x="4636963" y="5959088"/>
                </a:cubicBezTo>
                <a:cubicBezTo>
                  <a:pt x="4636963" y="5869491"/>
                  <a:pt x="4673468" y="5802270"/>
                  <a:pt x="4746479" y="5757427"/>
                </a:cubicBezTo>
                <a:cubicBezTo>
                  <a:pt x="4776488" y="5739020"/>
                  <a:pt x="4810722" y="5725214"/>
                  <a:pt x="4849182" y="5716011"/>
                </a:cubicBezTo>
                <a:close/>
                <a:moveTo>
                  <a:pt x="8177822" y="5706329"/>
                </a:moveTo>
                <a:cubicBezTo>
                  <a:pt x="8153785" y="5705819"/>
                  <a:pt x="8141447" y="5712394"/>
                  <a:pt x="8140809" y="5726054"/>
                </a:cubicBezTo>
                <a:cubicBezTo>
                  <a:pt x="8140369" y="5737220"/>
                  <a:pt x="8142975" y="5745128"/>
                  <a:pt x="8148626" y="5749780"/>
                </a:cubicBezTo>
                <a:cubicBezTo>
                  <a:pt x="8154277" y="5754431"/>
                  <a:pt x="8164553" y="5756879"/>
                  <a:pt x="8179454" y="5757123"/>
                </a:cubicBezTo>
                <a:cubicBezTo>
                  <a:pt x="8195479" y="5757559"/>
                  <a:pt x="8209770" y="5758006"/>
                  <a:pt x="8222327" y="5758463"/>
                </a:cubicBezTo>
                <a:cubicBezTo>
                  <a:pt x="8239810" y="5758864"/>
                  <a:pt x="8251903" y="5761954"/>
                  <a:pt x="8258607" y="5767734"/>
                </a:cubicBezTo>
                <a:cubicBezTo>
                  <a:pt x="8265824" y="5773810"/>
                  <a:pt x="8269103" y="5785062"/>
                  <a:pt x="8268444" y="5801487"/>
                </a:cubicBezTo>
                <a:cubicBezTo>
                  <a:pt x="8265319" y="5880766"/>
                  <a:pt x="8263756" y="5931425"/>
                  <a:pt x="8263756" y="5953463"/>
                </a:cubicBezTo>
                <a:cubicBezTo>
                  <a:pt x="8263756" y="5974305"/>
                  <a:pt x="8264984" y="6007186"/>
                  <a:pt x="8267439" y="6052106"/>
                </a:cubicBezTo>
                <a:cubicBezTo>
                  <a:pt x="8269665" y="6093622"/>
                  <a:pt x="8270558" y="6125640"/>
                  <a:pt x="8270118" y="6148160"/>
                </a:cubicBezTo>
                <a:cubicBezTo>
                  <a:pt x="8269954" y="6159702"/>
                  <a:pt x="8256938" y="6167336"/>
                  <a:pt x="8231070" y="6171061"/>
                </a:cubicBezTo>
                <a:cubicBezTo>
                  <a:pt x="8209677" y="6173391"/>
                  <a:pt x="8193150" y="6174893"/>
                  <a:pt x="8181489" y="6175566"/>
                </a:cubicBezTo>
                <a:cubicBezTo>
                  <a:pt x="8166023" y="6177778"/>
                  <a:pt x="8156863" y="6179414"/>
                  <a:pt x="8154010" y="6180474"/>
                </a:cubicBezTo>
                <a:cubicBezTo>
                  <a:pt x="8143755" y="6184419"/>
                  <a:pt x="8138479" y="6192154"/>
                  <a:pt x="8138182" y="6203679"/>
                </a:cubicBezTo>
                <a:cubicBezTo>
                  <a:pt x="8138182" y="6212281"/>
                  <a:pt x="8142295" y="6218558"/>
                  <a:pt x="8150520" y="6222510"/>
                </a:cubicBezTo>
                <a:cubicBezTo>
                  <a:pt x="8154720" y="6224345"/>
                  <a:pt x="8159296" y="6225262"/>
                  <a:pt x="8164249" y="6225262"/>
                </a:cubicBezTo>
                <a:cubicBezTo>
                  <a:pt x="8184547" y="6225035"/>
                  <a:pt x="8228616" y="6223807"/>
                  <a:pt x="8296457" y="6221579"/>
                </a:cubicBezTo>
                <a:cubicBezTo>
                  <a:pt x="8352355" y="6219807"/>
                  <a:pt x="8396316" y="6219248"/>
                  <a:pt x="8428341" y="6219904"/>
                </a:cubicBezTo>
                <a:cubicBezTo>
                  <a:pt x="8519393" y="6222137"/>
                  <a:pt x="8591842" y="6223923"/>
                  <a:pt x="8645688" y="6225262"/>
                </a:cubicBezTo>
                <a:cubicBezTo>
                  <a:pt x="8667148" y="6225482"/>
                  <a:pt x="8678170" y="6216876"/>
                  <a:pt x="8678756" y="6199446"/>
                </a:cubicBezTo>
                <a:cubicBezTo>
                  <a:pt x="8679269" y="6181524"/>
                  <a:pt x="8661101" y="6172270"/>
                  <a:pt x="8624252" y="6171684"/>
                </a:cubicBezTo>
                <a:cubicBezTo>
                  <a:pt x="8626924" y="6171684"/>
                  <a:pt x="8621034" y="6170512"/>
                  <a:pt x="8606580" y="6168168"/>
                </a:cubicBezTo>
                <a:cubicBezTo>
                  <a:pt x="8592127" y="6165824"/>
                  <a:pt x="8583763" y="6164669"/>
                  <a:pt x="8581489" y="6164704"/>
                </a:cubicBezTo>
                <a:cubicBezTo>
                  <a:pt x="8568740" y="6164551"/>
                  <a:pt x="8560415" y="6162317"/>
                  <a:pt x="8556515" y="6158004"/>
                </a:cubicBezTo>
                <a:cubicBezTo>
                  <a:pt x="8552616" y="6153691"/>
                  <a:pt x="8550763" y="6144494"/>
                  <a:pt x="8550959" y="6130412"/>
                </a:cubicBezTo>
                <a:cubicBezTo>
                  <a:pt x="8551381" y="6111674"/>
                  <a:pt x="8552771" y="6079931"/>
                  <a:pt x="8555129" y="6035185"/>
                </a:cubicBezTo>
                <a:cubicBezTo>
                  <a:pt x="8557557" y="5993209"/>
                  <a:pt x="8558771" y="5961332"/>
                  <a:pt x="8558771" y="5939556"/>
                </a:cubicBezTo>
                <a:cubicBezTo>
                  <a:pt x="8558771" y="5913848"/>
                  <a:pt x="8557150" y="5881073"/>
                  <a:pt x="8553910" y="5841231"/>
                </a:cubicBezTo>
                <a:cubicBezTo>
                  <a:pt x="8551346" y="5808293"/>
                  <a:pt x="8550045" y="5790214"/>
                  <a:pt x="8550007" y="5786994"/>
                </a:cubicBezTo>
                <a:cubicBezTo>
                  <a:pt x="8550146" y="5777367"/>
                  <a:pt x="8553034" y="5770919"/>
                  <a:pt x="8558671" y="5767650"/>
                </a:cubicBezTo>
                <a:cubicBezTo>
                  <a:pt x="8567824" y="5763398"/>
                  <a:pt x="8584044" y="5760224"/>
                  <a:pt x="8607331" y="5758128"/>
                </a:cubicBezTo>
                <a:cubicBezTo>
                  <a:pt x="8630370" y="5756091"/>
                  <a:pt x="8643114" y="5754706"/>
                  <a:pt x="8645563" y="5753973"/>
                </a:cubicBezTo>
                <a:cubicBezTo>
                  <a:pt x="8659952" y="5750583"/>
                  <a:pt x="8667296" y="5742569"/>
                  <a:pt x="8667596" y="5729931"/>
                </a:cubicBezTo>
                <a:cubicBezTo>
                  <a:pt x="8667889" y="5715365"/>
                  <a:pt x="8656608" y="5707944"/>
                  <a:pt x="8633754" y="5707668"/>
                </a:cubicBezTo>
                <a:cubicBezTo>
                  <a:pt x="8598164" y="5707009"/>
                  <a:pt x="8525115" y="5708537"/>
                  <a:pt x="8414607" y="5712251"/>
                </a:cubicBezTo>
                <a:cubicBezTo>
                  <a:pt x="8407637" y="5712251"/>
                  <a:pt x="8367780" y="5711334"/>
                  <a:pt x="8295034" y="5709499"/>
                </a:cubicBezTo>
                <a:cubicBezTo>
                  <a:pt x="8255852" y="5708442"/>
                  <a:pt x="8216781" y="5707385"/>
                  <a:pt x="8177822" y="5706329"/>
                </a:cubicBezTo>
                <a:close/>
                <a:moveTo>
                  <a:pt x="3996346" y="5706329"/>
                </a:moveTo>
                <a:cubicBezTo>
                  <a:pt x="4035305" y="5707385"/>
                  <a:pt x="4074376" y="5708442"/>
                  <a:pt x="4113559" y="5709499"/>
                </a:cubicBezTo>
                <a:cubicBezTo>
                  <a:pt x="4186304" y="5711334"/>
                  <a:pt x="4226162" y="5712251"/>
                  <a:pt x="4233131" y="5712251"/>
                </a:cubicBezTo>
                <a:cubicBezTo>
                  <a:pt x="4343640" y="5708537"/>
                  <a:pt x="4416689" y="5707009"/>
                  <a:pt x="4452278" y="5707668"/>
                </a:cubicBezTo>
                <a:cubicBezTo>
                  <a:pt x="4475133" y="5707944"/>
                  <a:pt x="4486414" y="5715365"/>
                  <a:pt x="4486121" y="5729931"/>
                </a:cubicBezTo>
                <a:cubicBezTo>
                  <a:pt x="4485821" y="5742569"/>
                  <a:pt x="4478476" y="5750583"/>
                  <a:pt x="4464088" y="5753973"/>
                </a:cubicBezTo>
                <a:cubicBezTo>
                  <a:pt x="4461639" y="5754706"/>
                  <a:pt x="4448895" y="5756091"/>
                  <a:pt x="4425856" y="5758128"/>
                </a:cubicBezTo>
                <a:cubicBezTo>
                  <a:pt x="4402568" y="5760224"/>
                  <a:pt x="4386349" y="5763398"/>
                  <a:pt x="4377196" y="5767650"/>
                </a:cubicBezTo>
                <a:cubicBezTo>
                  <a:pt x="4371559" y="5770919"/>
                  <a:pt x="4368671" y="5777367"/>
                  <a:pt x="4368531" y="5786994"/>
                </a:cubicBezTo>
                <a:cubicBezTo>
                  <a:pt x="4368569" y="5790214"/>
                  <a:pt x="4369871" y="5808293"/>
                  <a:pt x="4372435" y="5841231"/>
                </a:cubicBezTo>
                <a:cubicBezTo>
                  <a:pt x="4375674" y="5881073"/>
                  <a:pt x="4377295" y="5913848"/>
                  <a:pt x="4377295" y="5939556"/>
                </a:cubicBezTo>
                <a:cubicBezTo>
                  <a:pt x="4377295" y="5961332"/>
                  <a:pt x="4376081" y="5993209"/>
                  <a:pt x="4373654" y="6035185"/>
                </a:cubicBezTo>
                <a:cubicBezTo>
                  <a:pt x="4371295" y="6079931"/>
                  <a:pt x="4369906" y="6111674"/>
                  <a:pt x="4369484" y="6130412"/>
                </a:cubicBezTo>
                <a:cubicBezTo>
                  <a:pt x="4369288" y="6144494"/>
                  <a:pt x="4371140" y="6153691"/>
                  <a:pt x="4375040" y="6158004"/>
                </a:cubicBezTo>
                <a:cubicBezTo>
                  <a:pt x="4378940" y="6162317"/>
                  <a:pt x="4387264" y="6164551"/>
                  <a:pt x="4400014" y="6164704"/>
                </a:cubicBezTo>
                <a:cubicBezTo>
                  <a:pt x="4402288" y="6164669"/>
                  <a:pt x="4410651" y="6165824"/>
                  <a:pt x="4425105" y="6168168"/>
                </a:cubicBezTo>
                <a:cubicBezTo>
                  <a:pt x="4439558" y="6170512"/>
                  <a:pt x="4445449" y="6171684"/>
                  <a:pt x="4442777" y="6171684"/>
                </a:cubicBezTo>
                <a:cubicBezTo>
                  <a:pt x="4479626" y="6172270"/>
                  <a:pt x="4497794" y="6181524"/>
                  <a:pt x="4497281" y="6199446"/>
                </a:cubicBezTo>
                <a:cubicBezTo>
                  <a:pt x="4496695" y="6216876"/>
                  <a:pt x="4485672" y="6225482"/>
                  <a:pt x="4464213" y="6225262"/>
                </a:cubicBezTo>
                <a:cubicBezTo>
                  <a:pt x="4410367" y="6223923"/>
                  <a:pt x="4337917" y="6222137"/>
                  <a:pt x="4246867" y="6219904"/>
                </a:cubicBezTo>
                <a:cubicBezTo>
                  <a:pt x="4214841" y="6219248"/>
                  <a:pt x="4170880" y="6219807"/>
                  <a:pt x="4114982" y="6221579"/>
                </a:cubicBezTo>
                <a:cubicBezTo>
                  <a:pt x="4047141" y="6223807"/>
                  <a:pt x="4003071" y="6225035"/>
                  <a:pt x="3982774" y="6225262"/>
                </a:cubicBezTo>
                <a:cubicBezTo>
                  <a:pt x="3977821" y="6225262"/>
                  <a:pt x="3973244" y="6224345"/>
                  <a:pt x="3969045" y="6222510"/>
                </a:cubicBezTo>
                <a:cubicBezTo>
                  <a:pt x="3960819" y="6218558"/>
                  <a:pt x="3956707" y="6212281"/>
                  <a:pt x="3956707" y="6203679"/>
                </a:cubicBezTo>
                <a:cubicBezTo>
                  <a:pt x="3957003" y="6192154"/>
                  <a:pt x="3962279" y="6184419"/>
                  <a:pt x="3972534" y="6180474"/>
                </a:cubicBezTo>
                <a:cubicBezTo>
                  <a:pt x="3975387" y="6179414"/>
                  <a:pt x="3984548" y="6177778"/>
                  <a:pt x="4000014" y="6175566"/>
                </a:cubicBezTo>
                <a:cubicBezTo>
                  <a:pt x="4011675" y="6174893"/>
                  <a:pt x="4028202" y="6173391"/>
                  <a:pt x="4049595" y="6171061"/>
                </a:cubicBezTo>
                <a:cubicBezTo>
                  <a:pt x="4075463" y="6167336"/>
                  <a:pt x="4088479" y="6159702"/>
                  <a:pt x="4088643" y="6148160"/>
                </a:cubicBezTo>
                <a:cubicBezTo>
                  <a:pt x="4089083" y="6125640"/>
                  <a:pt x="4088189" y="6093622"/>
                  <a:pt x="4085964" y="6052106"/>
                </a:cubicBezTo>
                <a:cubicBezTo>
                  <a:pt x="4083509" y="6007186"/>
                  <a:pt x="4082281" y="5974305"/>
                  <a:pt x="4082281" y="5953463"/>
                </a:cubicBezTo>
                <a:cubicBezTo>
                  <a:pt x="4082281" y="5931425"/>
                  <a:pt x="4083843" y="5880766"/>
                  <a:pt x="4086969" y="5801487"/>
                </a:cubicBezTo>
                <a:cubicBezTo>
                  <a:pt x="4087628" y="5785062"/>
                  <a:pt x="4084349" y="5773810"/>
                  <a:pt x="4077132" y="5767734"/>
                </a:cubicBezTo>
                <a:cubicBezTo>
                  <a:pt x="4070428" y="5761954"/>
                  <a:pt x="4058334" y="5758864"/>
                  <a:pt x="4040852" y="5758463"/>
                </a:cubicBezTo>
                <a:cubicBezTo>
                  <a:pt x="4028294" y="5758006"/>
                  <a:pt x="4014003" y="5757559"/>
                  <a:pt x="3997979" y="5757123"/>
                </a:cubicBezTo>
                <a:cubicBezTo>
                  <a:pt x="3983077" y="5756879"/>
                  <a:pt x="3972801" y="5754431"/>
                  <a:pt x="3967150" y="5749780"/>
                </a:cubicBezTo>
                <a:cubicBezTo>
                  <a:pt x="3961499" y="5745128"/>
                  <a:pt x="3958894" y="5737220"/>
                  <a:pt x="3959334" y="5726054"/>
                </a:cubicBezTo>
                <a:cubicBezTo>
                  <a:pt x="3959972" y="5712394"/>
                  <a:pt x="3972310" y="5705819"/>
                  <a:pt x="3996346" y="5706329"/>
                </a:cubicBezTo>
                <a:close/>
                <a:moveTo>
                  <a:pt x="2153285" y="5706224"/>
                </a:moveTo>
                <a:cubicBezTo>
                  <a:pt x="2172655" y="5706224"/>
                  <a:pt x="2184535" y="5717424"/>
                  <a:pt x="2188927" y="5739825"/>
                </a:cubicBezTo>
                <a:cubicBezTo>
                  <a:pt x="2190427" y="5747893"/>
                  <a:pt x="2191177" y="5764694"/>
                  <a:pt x="2191177" y="5790227"/>
                </a:cubicBezTo>
                <a:cubicBezTo>
                  <a:pt x="2191177" y="5810065"/>
                  <a:pt x="2187492" y="5836137"/>
                  <a:pt x="2180121" y="5868444"/>
                </a:cubicBezTo>
                <a:cubicBezTo>
                  <a:pt x="2176357" y="5884814"/>
                  <a:pt x="2167740" y="5893730"/>
                  <a:pt x="2154269" y="5895191"/>
                </a:cubicBezTo>
                <a:cubicBezTo>
                  <a:pt x="2147704" y="5895631"/>
                  <a:pt x="2141680" y="5893462"/>
                  <a:pt x="2136196" y="5888685"/>
                </a:cubicBezTo>
                <a:cubicBezTo>
                  <a:pt x="2130713" y="5883908"/>
                  <a:pt x="2127834" y="5877592"/>
                  <a:pt x="2127558" y="5869737"/>
                </a:cubicBezTo>
                <a:cubicBezTo>
                  <a:pt x="2127356" y="5861961"/>
                  <a:pt x="2126212" y="5855714"/>
                  <a:pt x="2124126" y="5850995"/>
                </a:cubicBezTo>
                <a:cubicBezTo>
                  <a:pt x="2112391" y="5824143"/>
                  <a:pt x="2089645" y="5804075"/>
                  <a:pt x="2055887" y="5790793"/>
                </a:cubicBezTo>
                <a:cubicBezTo>
                  <a:pt x="2029007" y="5779955"/>
                  <a:pt x="1999529" y="5774536"/>
                  <a:pt x="1967451" y="5774536"/>
                </a:cubicBezTo>
                <a:cubicBezTo>
                  <a:pt x="1965627" y="5774536"/>
                  <a:pt x="1963826" y="5775517"/>
                  <a:pt x="1962049" y="5777479"/>
                </a:cubicBezTo>
                <a:cubicBezTo>
                  <a:pt x="1960272" y="5779441"/>
                  <a:pt x="1959383" y="5781245"/>
                  <a:pt x="1959383" y="5782892"/>
                </a:cubicBezTo>
                <a:cubicBezTo>
                  <a:pt x="1959383" y="5797378"/>
                  <a:pt x="1959675" y="5811598"/>
                  <a:pt x="1960257" y="5825550"/>
                </a:cubicBezTo>
                <a:cubicBezTo>
                  <a:pt x="1961645" y="5858684"/>
                  <a:pt x="1962340" y="5882315"/>
                  <a:pt x="1962340" y="5896442"/>
                </a:cubicBezTo>
                <a:cubicBezTo>
                  <a:pt x="1962340" y="5905940"/>
                  <a:pt x="1967547" y="5910689"/>
                  <a:pt x="1977963" y="5910689"/>
                </a:cubicBezTo>
                <a:cubicBezTo>
                  <a:pt x="1979728" y="5910689"/>
                  <a:pt x="1987775" y="5909814"/>
                  <a:pt x="2002104" y="5908063"/>
                </a:cubicBezTo>
                <a:cubicBezTo>
                  <a:pt x="2016434" y="5906312"/>
                  <a:pt x="2024474" y="5905436"/>
                  <a:pt x="2026225" y="5905436"/>
                </a:cubicBezTo>
                <a:cubicBezTo>
                  <a:pt x="2048085" y="5905436"/>
                  <a:pt x="2069581" y="5909149"/>
                  <a:pt x="2090713" y="5916576"/>
                </a:cubicBezTo>
                <a:cubicBezTo>
                  <a:pt x="2103280" y="5920318"/>
                  <a:pt x="2109810" y="5936094"/>
                  <a:pt x="2110302" y="5963901"/>
                </a:cubicBezTo>
                <a:cubicBezTo>
                  <a:pt x="2110759" y="5980386"/>
                  <a:pt x="2106291" y="6008196"/>
                  <a:pt x="2096897" y="6047329"/>
                </a:cubicBezTo>
                <a:cubicBezTo>
                  <a:pt x="2092209" y="6067383"/>
                  <a:pt x="2083778" y="6077409"/>
                  <a:pt x="2071604" y="6077409"/>
                </a:cubicBezTo>
                <a:cubicBezTo>
                  <a:pt x="2058513" y="6077409"/>
                  <a:pt x="2051645" y="6071708"/>
                  <a:pt x="2051000" y="6060305"/>
                </a:cubicBezTo>
                <a:cubicBezTo>
                  <a:pt x="2050756" y="6057686"/>
                  <a:pt x="2050743" y="6053746"/>
                  <a:pt x="2050963" y="6048486"/>
                </a:cubicBezTo>
                <a:cubicBezTo>
                  <a:pt x="2050963" y="6042946"/>
                  <a:pt x="2050963" y="6039083"/>
                  <a:pt x="2050963" y="6036896"/>
                </a:cubicBezTo>
                <a:cubicBezTo>
                  <a:pt x="2050963" y="6022661"/>
                  <a:pt x="2043539" y="6007198"/>
                  <a:pt x="2028690" y="5990507"/>
                </a:cubicBezTo>
                <a:cubicBezTo>
                  <a:pt x="2011842" y="5971615"/>
                  <a:pt x="1992627" y="5962169"/>
                  <a:pt x="1971046" y="5962169"/>
                </a:cubicBezTo>
                <a:cubicBezTo>
                  <a:pt x="1969909" y="5962169"/>
                  <a:pt x="1967945" y="5963741"/>
                  <a:pt x="1965154" y="5966884"/>
                </a:cubicBezTo>
                <a:cubicBezTo>
                  <a:pt x="1964945" y="5990725"/>
                  <a:pt x="1960986" y="6029576"/>
                  <a:pt x="1953277" y="6083437"/>
                </a:cubicBezTo>
                <a:cubicBezTo>
                  <a:pt x="1945568" y="6137298"/>
                  <a:pt x="1944002" y="6161010"/>
                  <a:pt x="1948579" y="6154574"/>
                </a:cubicBezTo>
                <a:cubicBezTo>
                  <a:pt x="1953155" y="6160623"/>
                  <a:pt x="1957805" y="6163647"/>
                  <a:pt x="1962528" y="6163647"/>
                </a:cubicBezTo>
                <a:cubicBezTo>
                  <a:pt x="1995170" y="6163647"/>
                  <a:pt x="2036587" y="6146648"/>
                  <a:pt x="2086778" y="6112649"/>
                </a:cubicBezTo>
                <a:cubicBezTo>
                  <a:pt x="2120906" y="6089438"/>
                  <a:pt x="2145475" y="6068513"/>
                  <a:pt x="2160484" y="6049872"/>
                </a:cubicBezTo>
                <a:cubicBezTo>
                  <a:pt x="2164151" y="6045320"/>
                  <a:pt x="2167406" y="6037346"/>
                  <a:pt x="2170250" y="6025950"/>
                </a:cubicBezTo>
                <a:cubicBezTo>
                  <a:pt x="2173095" y="6014555"/>
                  <a:pt x="2180445" y="6008857"/>
                  <a:pt x="2192302" y="6008857"/>
                </a:cubicBezTo>
                <a:cubicBezTo>
                  <a:pt x="2201047" y="6008857"/>
                  <a:pt x="2207803" y="6013327"/>
                  <a:pt x="2212571" y="6022267"/>
                </a:cubicBezTo>
                <a:cubicBezTo>
                  <a:pt x="2215784" y="6028162"/>
                  <a:pt x="2217390" y="6033698"/>
                  <a:pt x="2217390" y="6038874"/>
                </a:cubicBezTo>
                <a:cubicBezTo>
                  <a:pt x="2217390" y="6064955"/>
                  <a:pt x="2214724" y="6092853"/>
                  <a:pt x="2209390" y="6122569"/>
                </a:cubicBezTo>
                <a:cubicBezTo>
                  <a:pt x="2203851" y="6148559"/>
                  <a:pt x="2198130" y="6175413"/>
                  <a:pt x="2192228" y="6203130"/>
                </a:cubicBezTo>
                <a:cubicBezTo>
                  <a:pt x="2189323" y="6217661"/>
                  <a:pt x="2168884" y="6224927"/>
                  <a:pt x="2130912" y="6224927"/>
                </a:cubicBezTo>
                <a:cubicBezTo>
                  <a:pt x="2112166" y="6224927"/>
                  <a:pt x="2076257" y="6224257"/>
                  <a:pt x="2023183" y="6222918"/>
                </a:cubicBezTo>
                <a:cubicBezTo>
                  <a:pt x="1970108" y="6221579"/>
                  <a:pt x="1934340" y="6220909"/>
                  <a:pt x="1915877" y="6220909"/>
                </a:cubicBezTo>
                <a:cubicBezTo>
                  <a:pt x="1804912" y="6220909"/>
                  <a:pt x="1715151" y="6222574"/>
                  <a:pt x="1646595" y="6225906"/>
                </a:cubicBezTo>
                <a:lnTo>
                  <a:pt x="1572407" y="6228945"/>
                </a:lnTo>
                <a:cubicBezTo>
                  <a:pt x="1565131" y="6228945"/>
                  <a:pt x="1558613" y="6225796"/>
                  <a:pt x="1552854" y="6219496"/>
                </a:cubicBezTo>
                <a:cubicBezTo>
                  <a:pt x="1547904" y="6214184"/>
                  <a:pt x="1545541" y="6208528"/>
                  <a:pt x="1545765" y="6202528"/>
                </a:cubicBezTo>
                <a:cubicBezTo>
                  <a:pt x="1546057" y="6190584"/>
                  <a:pt x="1552310" y="6182733"/>
                  <a:pt x="1564522" y="6178972"/>
                </a:cubicBezTo>
                <a:cubicBezTo>
                  <a:pt x="1569255" y="6177326"/>
                  <a:pt x="1579390" y="6176236"/>
                  <a:pt x="1594927" y="6175702"/>
                </a:cubicBezTo>
                <a:cubicBezTo>
                  <a:pt x="1603807" y="6175702"/>
                  <a:pt x="1617561" y="6175402"/>
                  <a:pt x="1636188" y="6174802"/>
                </a:cubicBezTo>
                <a:cubicBezTo>
                  <a:pt x="1663891" y="6173860"/>
                  <a:pt x="1677195" y="6160295"/>
                  <a:pt x="1676099" y="6134106"/>
                </a:cubicBezTo>
                <a:cubicBezTo>
                  <a:pt x="1675684" y="6124479"/>
                  <a:pt x="1673933" y="6096535"/>
                  <a:pt x="1670846" y="6050275"/>
                </a:cubicBezTo>
                <a:cubicBezTo>
                  <a:pt x="1668220" y="6013712"/>
                  <a:pt x="1666906" y="5979286"/>
                  <a:pt x="1666906" y="5946996"/>
                </a:cubicBezTo>
                <a:cubicBezTo>
                  <a:pt x="1666906" y="5946417"/>
                  <a:pt x="1667727" y="5923596"/>
                  <a:pt x="1669368" y="5878535"/>
                </a:cubicBezTo>
                <a:cubicBezTo>
                  <a:pt x="1671009" y="5833473"/>
                  <a:pt x="1671830" y="5807925"/>
                  <a:pt x="1671830" y="5801890"/>
                </a:cubicBezTo>
                <a:cubicBezTo>
                  <a:pt x="1671830" y="5788185"/>
                  <a:pt x="1664208" y="5777133"/>
                  <a:pt x="1648965" y="5768733"/>
                </a:cubicBezTo>
                <a:cubicBezTo>
                  <a:pt x="1643841" y="5765873"/>
                  <a:pt x="1622473" y="5762378"/>
                  <a:pt x="1584860" y="5758248"/>
                </a:cubicBezTo>
                <a:cubicBezTo>
                  <a:pt x="1550909" y="5754125"/>
                  <a:pt x="1533934" y="5745253"/>
                  <a:pt x="1533934" y="5731632"/>
                </a:cubicBezTo>
                <a:cubicBezTo>
                  <a:pt x="1533934" y="5714693"/>
                  <a:pt x="1542186" y="5708456"/>
                  <a:pt x="1558688" y="5712921"/>
                </a:cubicBezTo>
                <a:cubicBezTo>
                  <a:pt x="1558343" y="5717386"/>
                  <a:pt x="1584682" y="5716360"/>
                  <a:pt x="1637705" y="5709845"/>
                </a:cubicBezTo>
                <a:cubicBezTo>
                  <a:pt x="1694437" y="5712119"/>
                  <a:pt x="1756198" y="5713256"/>
                  <a:pt x="1822989" y="5713256"/>
                </a:cubicBezTo>
                <a:cubicBezTo>
                  <a:pt x="1915576" y="5713256"/>
                  <a:pt x="1984907" y="5712084"/>
                  <a:pt x="2030984" y="5709740"/>
                </a:cubicBezTo>
                <a:cubicBezTo>
                  <a:pt x="2077061" y="5707396"/>
                  <a:pt x="2117828" y="5706224"/>
                  <a:pt x="2153285" y="5706224"/>
                </a:cubicBezTo>
                <a:close/>
                <a:moveTo>
                  <a:pt x="3760010" y="5705889"/>
                </a:moveTo>
                <a:cubicBezTo>
                  <a:pt x="3785753" y="5706224"/>
                  <a:pt x="3800873" y="5716170"/>
                  <a:pt x="3805368" y="5735728"/>
                </a:cubicBezTo>
                <a:cubicBezTo>
                  <a:pt x="3806279" y="5739604"/>
                  <a:pt x="3809197" y="5772337"/>
                  <a:pt x="3814122" y="5833927"/>
                </a:cubicBezTo>
                <a:lnTo>
                  <a:pt x="3814451" y="5878265"/>
                </a:lnTo>
                <a:cubicBezTo>
                  <a:pt x="3814451" y="5887875"/>
                  <a:pt x="3810374" y="5896206"/>
                  <a:pt x="3802218" y="5903257"/>
                </a:cubicBezTo>
                <a:cubicBezTo>
                  <a:pt x="3794063" y="5910308"/>
                  <a:pt x="3785441" y="5913724"/>
                  <a:pt x="3776351" y="5913504"/>
                </a:cubicBezTo>
                <a:cubicBezTo>
                  <a:pt x="3763399" y="5913211"/>
                  <a:pt x="3754192" y="5903164"/>
                  <a:pt x="3748730" y="5883361"/>
                </a:cubicBezTo>
                <a:cubicBezTo>
                  <a:pt x="3745716" y="5872276"/>
                  <a:pt x="3741771" y="5863767"/>
                  <a:pt x="3736894" y="5857833"/>
                </a:cubicBezTo>
                <a:cubicBezTo>
                  <a:pt x="3734180" y="5854394"/>
                  <a:pt x="3726018" y="5846934"/>
                  <a:pt x="3712408" y="5835455"/>
                </a:cubicBezTo>
                <a:cubicBezTo>
                  <a:pt x="3694308" y="5819915"/>
                  <a:pt x="3673235" y="5806985"/>
                  <a:pt x="3649189" y="5796666"/>
                </a:cubicBezTo>
                <a:cubicBezTo>
                  <a:pt x="3625144" y="5786346"/>
                  <a:pt x="3604273" y="5780979"/>
                  <a:pt x="3586577" y="5780564"/>
                </a:cubicBezTo>
                <a:cubicBezTo>
                  <a:pt x="3576989" y="5780128"/>
                  <a:pt x="3572039" y="5785989"/>
                  <a:pt x="3571728" y="5798149"/>
                </a:cubicBezTo>
                <a:cubicBezTo>
                  <a:pt x="3574990" y="5835326"/>
                  <a:pt x="3577941" y="5890894"/>
                  <a:pt x="3580581" y="5964853"/>
                </a:cubicBezTo>
                <a:cubicBezTo>
                  <a:pt x="3580132" y="5988629"/>
                  <a:pt x="3577832" y="6024647"/>
                  <a:pt x="3573685" y="6072910"/>
                </a:cubicBezTo>
                <a:cubicBezTo>
                  <a:pt x="3570434" y="6113439"/>
                  <a:pt x="3569121" y="6137130"/>
                  <a:pt x="3569745" y="6143984"/>
                </a:cubicBezTo>
                <a:cubicBezTo>
                  <a:pt x="3570910" y="6156469"/>
                  <a:pt x="3585493" y="6163091"/>
                  <a:pt x="3613492" y="6163851"/>
                </a:cubicBezTo>
                <a:cubicBezTo>
                  <a:pt x="3625174" y="6164081"/>
                  <a:pt x="3649108" y="6167836"/>
                  <a:pt x="3685294" y="6175116"/>
                </a:cubicBezTo>
                <a:cubicBezTo>
                  <a:pt x="3707926" y="6179592"/>
                  <a:pt x="3719241" y="6191385"/>
                  <a:pt x="3719241" y="6210497"/>
                </a:cubicBezTo>
                <a:cubicBezTo>
                  <a:pt x="3719241" y="6225028"/>
                  <a:pt x="3705625" y="6232294"/>
                  <a:pt x="3678393" y="6232294"/>
                </a:cubicBezTo>
                <a:cubicBezTo>
                  <a:pt x="3675923" y="6232294"/>
                  <a:pt x="3662761" y="6231642"/>
                  <a:pt x="3638905" y="6230337"/>
                </a:cubicBezTo>
                <a:cubicBezTo>
                  <a:pt x="3614167" y="6228816"/>
                  <a:pt x="3601069" y="6228056"/>
                  <a:pt x="3599611" y="6228056"/>
                </a:cubicBezTo>
                <a:cubicBezTo>
                  <a:pt x="3594365" y="6227819"/>
                  <a:pt x="3570033" y="6226516"/>
                  <a:pt x="3526616" y="6224148"/>
                </a:cubicBezTo>
                <a:cubicBezTo>
                  <a:pt x="3487318" y="6221758"/>
                  <a:pt x="3463090" y="6220672"/>
                  <a:pt x="3453930" y="6220888"/>
                </a:cubicBezTo>
                <a:cubicBezTo>
                  <a:pt x="3416533" y="6221753"/>
                  <a:pt x="3359150" y="6224373"/>
                  <a:pt x="3281779" y="6228747"/>
                </a:cubicBezTo>
                <a:cubicBezTo>
                  <a:pt x="3212228" y="6232894"/>
                  <a:pt x="3173946" y="6234858"/>
                  <a:pt x="3166931" y="6234638"/>
                </a:cubicBezTo>
                <a:cubicBezTo>
                  <a:pt x="3148632" y="6234063"/>
                  <a:pt x="3139593" y="6225449"/>
                  <a:pt x="3139812" y="6208796"/>
                </a:cubicBezTo>
                <a:cubicBezTo>
                  <a:pt x="3140102" y="6194299"/>
                  <a:pt x="3152403" y="6184595"/>
                  <a:pt x="3176715" y="6179684"/>
                </a:cubicBezTo>
                <a:cubicBezTo>
                  <a:pt x="3194543" y="6178181"/>
                  <a:pt x="3220542" y="6175181"/>
                  <a:pt x="3254712" y="6170685"/>
                </a:cubicBezTo>
                <a:cubicBezTo>
                  <a:pt x="3272516" y="6167336"/>
                  <a:pt x="3281494" y="6161561"/>
                  <a:pt x="3281648" y="6153361"/>
                </a:cubicBezTo>
                <a:cubicBezTo>
                  <a:pt x="3281864" y="6139261"/>
                  <a:pt x="3280441" y="6112096"/>
                  <a:pt x="3277378" y="6071863"/>
                </a:cubicBezTo>
                <a:cubicBezTo>
                  <a:pt x="3274096" y="6029416"/>
                  <a:pt x="3272455" y="6001007"/>
                  <a:pt x="3272455" y="5986635"/>
                </a:cubicBezTo>
                <a:cubicBezTo>
                  <a:pt x="3272455" y="5955357"/>
                  <a:pt x="3274037" y="5922992"/>
                  <a:pt x="3277201" y="5889541"/>
                </a:cubicBezTo>
                <a:cubicBezTo>
                  <a:pt x="3280396" y="5853340"/>
                  <a:pt x="3282210" y="5829045"/>
                  <a:pt x="3282642" y="5816656"/>
                </a:cubicBezTo>
                <a:cubicBezTo>
                  <a:pt x="3283291" y="5793798"/>
                  <a:pt x="3278118" y="5782213"/>
                  <a:pt x="3267123" y="5781903"/>
                </a:cubicBezTo>
                <a:cubicBezTo>
                  <a:pt x="3237257" y="5781027"/>
                  <a:pt x="3202931" y="5789622"/>
                  <a:pt x="3164142" y="5807687"/>
                </a:cubicBezTo>
                <a:cubicBezTo>
                  <a:pt x="3142209" y="5817730"/>
                  <a:pt x="3125540" y="5829708"/>
                  <a:pt x="3114137" y="5843622"/>
                </a:cubicBezTo>
                <a:cubicBezTo>
                  <a:pt x="3107210" y="5851945"/>
                  <a:pt x="3101885" y="5865329"/>
                  <a:pt x="3098164" y="5883775"/>
                </a:cubicBezTo>
                <a:cubicBezTo>
                  <a:pt x="3094592" y="5901582"/>
                  <a:pt x="3083841" y="5910375"/>
                  <a:pt x="3065912" y="5910156"/>
                </a:cubicBezTo>
                <a:cubicBezTo>
                  <a:pt x="3044041" y="5909880"/>
                  <a:pt x="3033544" y="5891082"/>
                  <a:pt x="3034419" y="5853763"/>
                </a:cubicBezTo>
                <a:lnTo>
                  <a:pt x="3036062" y="5785131"/>
                </a:lnTo>
                <a:cubicBezTo>
                  <a:pt x="3037000" y="5752915"/>
                  <a:pt x="3043499" y="5732267"/>
                  <a:pt x="3055557" y="5723189"/>
                </a:cubicBezTo>
                <a:cubicBezTo>
                  <a:pt x="3067616" y="5714111"/>
                  <a:pt x="3095197" y="5711805"/>
                  <a:pt x="3138300" y="5716270"/>
                </a:cubicBezTo>
                <a:cubicBezTo>
                  <a:pt x="3138391" y="5720735"/>
                  <a:pt x="3180015" y="5719341"/>
                  <a:pt x="3263173" y="5712089"/>
                </a:cubicBezTo>
                <a:cubicBezTo>
                  <a:pt x="3337254" y="5713586"/>
                  <a:pt x="3407190" y="5713786"/>
                  <a:pt x="3472981" y="5712691"/>
                </a:cubicBezTo>
                <a:cubicBezTo>
                  <a:pt x="3513471" y="5712053"/>
                  <a:pt x="3574429" y="5710671"/>
                  <a:pt x="3655852" y="5708547"/>
                </a:cubicBezTo>
                <a:cubicBezTo>
                  <a:pt x="3729030" y="5706810"/>
                  <a:pt x="3763750" y="5705924"/>
                  <a:pt x="3760010" y="5705889"/>
                </a:cubicBezTo>
                <a:close/>
                <a:moveTo>
                  <a:pt x="9158711" y="5702206"/>
                </a:moveTo>
                <a:cubicBezTo>
                  <a:pt x="9064890" y="5702206"/>
                  <a:pt x="8987972" y="5720613"/>
                  <a:pt x="8927955" y="5757427"/>
                </a:cubicBezTo>
                <a:cubicBezTo>
                  <a:pt x="8854944" y="5802270"/>
                  <a:pt x="8818438" y="5869491"/>
                  <a:pt x="8818438" y="5959088"/>
                </a:cubicBezTo>
                <a:cubicBezTo>
                  <a:pt x="8818438" y="6047087"/>
                  <a:pt x="8849995" y="6116466"/>
                  <a:pt x="8913106" y="6167226"/>
                </a:cubicBezTo>
                <a:cubicBezTo>
                  <a:pt x="8971012" y="6213730"/>
                  <a:pt x="9044783" y="6236982"/>
                  <a:pt x="9134419" y="6236982"/>
                </a:cubicBezTo>
                <a:cubicBezTo>
                  <a:pt x="9238345" y="6236982"/>
                  <a:pt x="9321779" y="6219411"/>
                  <a:pt x="9384723" y="6184267"/>
                </a:cubicBezTo>
                <a:cubicBezTo>
                  <a:pt x="9465938" y="6139148"/>
                  <a:pt x="9506546" y="6068028"/>
                  <a:pt x="9506546" y="5970907"/>
                </a:cubicBezTo>
                <a:cubicBezTo>
                  <a:pt x="9506546" y="5878000"/>
                  <a:pt x="9469768" y="5807968"/>
                  <a:pt x="9396213" y="5760812"/>
                </a:cubicBezTo>
                <a:cubicBezTo>
                  <a:pt x="9335041" y="5721741"/>
                  <a:pt x="9255874" y="5702206"/>
                  <a:pt x="9158711" y="5702206"/>
                </a:cubicBezTo>
                <a:close/>
                <a:moveTo>
                  <a:pt x="6135454" y="5701661"/>
                </a:moveTo>
                <a:cubicBezTo>
                  <a:pt x="6107374" y="5704058"/>
                  <a:pt x="6079106" y="5706461"/>
                  <a:pt x="6050649" y="5708871"/>
                </a:cubicBezTo>
                <a:cubicBezTo>
                  <a:pt x="6016699" y="5711651"/>
                  <a:pt x="5988674" y="5713041"/>
                  <a:pt x="5966573" y="5713041"/>
                </a:cubicBezTo>
                <a:cubicBezTo>
                  <a:pt x="5955540" y="5713041"/>
                  <a:pt x="5927193" y="5712857"/>
                  <a:pt x="5881533" y="5712487"/>
                </a:cubicBezTo>
                <a:cubicBezTo>
                  <a:pt x="5860873" y="5712208"/>
                  <a:pt x="5850542" y="5719549"/>
                  <a:pt x="5850542" y="5734509"/>
                </a:cubicBezTo>
                <a:cubicBezTo>
                  <a:pt x="5850542" y="5746226"/>
                  <a:pt x="5856140" y="5754523"/>
                  <a:pt x="5867333" y="5759399"/>
                </a:cubicBezTo>
                <a:cubicBezTo>
                  <a:pt x="5872760" y="5761757"/>
                  <a:pt x="5882304" y="5764197"/>
                  <a:pt x="5895964" y="5766719"/>
                </a:cubicBezTo>
                <a:cubicBezTo>
                  <a:pt x="5908510" y="5769182"/>
                  <a:pt x="5916804" y="5771132"/>
                  <a:pt x="5920843" y="5772569"/>
                </a:cubicBezTo>
                <a:cubicBezTo>
                  <a:pt x="5937394" y="5784627"/>
                  <a:pt x="5950973" y="5797479"/>
                  <a:pt x="5961581" y="5811125"/>
                </a:cubicBezTo>
                <a:cubicBezTo>
                  <a:pt x="5974721" y="5832424"/>
                  <a:pt x="5981291" y="5850552"/>
                  <a:pt x="5981291" y="5865509"/>
                </a:cubicBezTo>
                <a:cubicBezTo>
                  <a:pt x="5981291" y="5871114"/>
                  <a:pt x="5980677" y="5873917"/>
                  <a:pt x="5979449" y="5873917"/>
                </a:cubicBezTo>
                <a:cubicBezTo>
                  <a:pt x="5979146" y="5873917"/>
                  <a:pt x="5948210" y="5848368"/>
                  <a:pt x="5886645" y="5797270"/>
                </a:cubicBezTo>
                <a:cubicBezTo>
                  <a:pt x="5821940" y="5743821"/>
                  <a:pt x="5781984" y="5715431"/>
                  <a:pt x="5766780" y="5712100"/>
                </a:cubicBezTo>
                <a:cubicBezTo>
                  <a:pt x="5761955" y="5711085"/>
                  <a:pt x="5756882" y="5710577"/>
                  <a:pt x="5751559" y="5710577"/>
                </a:cubicBezTo>
                <a:cubicBezTo>
                  <a:pt x="5728352" y="5710577"/>
                  <a:pt x="5693581" y="5710740"/>
                  <a:pt x="5647246" y="5711066"/>
                </a:cubicBezTo>
                <a:cubicBezTo>
                  <a:pt x="5600912" y="5711392"/>
                  <a:pt x="5566176" y="5711556"/>
                  <a:pt x="5543039" y="5711556"/>
                </a:cubicBezTo>
                <a:cubicBezTo>
                  <a:pt x="5507487" y="5711556"/>
                  <a:pt x="5489712" y="5723890"/>
                  <a:pt x="5489712" y="5748558"/>
                </a:cubicBezTo>
                <a:cubicBezTo>
                  <a:pt x="5489712" y="5756853"/>
                  <a:pt x="5495484" y="5763290"/>
                  <a:pt x="5507030" y="5767870"/>
                </a:cubicBezTo>
                <a:cubicBezTo>
                  <a:pt x="5514726" y="5770975"/>
                  <a:pt x="5522239" y="5772527"/>
                  <a:pt x="5529571" y="5772527"/>
                </a:cubicBezTo>
                <a:cubicBezTo>
                  <a:pt x="5569189" y="5768062"/>
                  <a:pt x="5585015" y="5763597"/>
                  <a:pt x="5577048" y="5759132"/>
                </a:cubicBezTo>
                <a:cubicBezTo>
                  <a:pt x="5585482" y="5768383"/>
                  <a:pt x="5593038" y="5776161"/>
                  <a:pt x="5599715" y="5782465"/>
                </a:cubicBezTo>
                <a:cubicBezTo>
                  <a:pt x="5606391" y="5788770"/>
                  <a:pt x="5610143" y="5794157"/>
                  <a:pt x="5610969" y="5798625"/>
                </a:cubicBezTo>
                <a:cubicBezTo>
                  <a:pt x="5620310" y="5850801"/>
                  <a:pt x="5624981" y="5910396"/>
                  <a:pt x="5624981" y="5977411"/>
                </a:cubicBezTo>
                <a:cubicBezTo>
                  <a:pt x="5624981" y="6037449"/>
                  <a:pt x="5621806" y="6088716"/>
                  <a:pt x="5615458" y="6131213"/>
                </a:cubicBezTo>
                <a:cubicBezTo>
                  <a:pt x="5612947" y="6147460"/>
                  <a:pt x="5610255" y="6157150"/>
                  <a:pt x="5607385" y="6160283"/>
                </a:cubicBezTo>
                <a:cubicBezTo>
                  <a:pt x="5603377" y="6161214"/>
                  <a:pt x="5585631" y="6164788"/>
                  <a:pt x="5554147" y="6171004"/>
                </a:cubicBezTo>
                <a:cubicBezTo>
                  <a:pt x="5527169" y="6176553"/>
                  <a:pt x="5513680" y="6187367"/>
                  <a:pt x="5513680" y="6203444"/>
                </a:cubicBezTo>
                <a:cubicBezTo>
                  <a:pt x="5513680" y="6217766"/>
                  <a:pt x="5524668" y="6224927"/>
                  <a:pt x="5546644" y="6224927"/>
                </a:cubicBezTo>
                <a:cubicBezTo>
                  <a:pt x="5560631" y="6224927"/>
                  <a:pt x="5581475" y="6224200"/>
                  <a:pt x="5609174" y="6222745"/>
                </a:cubicBezTo>
                <a:cubicBezTo>
                  <a:pt x="5636874" y="6221291"/>
                  <a:pt x="5657507" y="6220563"/>
                  <a:pt x="5671077" y="6220563"/>
                </a:cubicBezTo>
                <a:cubicBezTo>
                  <a:pt x="5685591" y="6220563"/>
                  <a:pt x="5707406" y="6220900"/>
                  <a:pt x="5736524" y="6221573"/>
                </a:cubicBezTo>
                <a:cubicBezTo>
                  <a:pt x="5765641" y="6222246"/>
                  <a:pt x="5787602" y="6222583"/>
                  <a:pt x="5802406" y="6222583"/>
                </a:cubicBezTo>
                <a:cubicBezTo>
                  <a:pt x="5809117" y="6222583"/>
                  <a:pt x="5815907" y="6219990"/>
                  <a:pt x="5822775" y="6214803"/>
                </a:cubicBezTo>
                <a:cubicBezTo>
                  <a:pt x="5829643" y="6209616"/>
                  <a:pt x="5833078" y="6203409"/>
                  <a:pt x="5833078" y="6196181"/>
                </a:cubicBezTo>
                <a:cubicBezTo>
                  <a:pt x="5833078" y="6183948"/>
                  <a:pt x="5820668" y="6174159"/>
                  <a:pt x="5795850" y="6166813"/>
                </a:cubicBezTo>
                <a:cubicBezTo>
                  <a:pt x="5765855" y="6157963"/>
                  <a:pt x="5750844" y="6153538"/>
                  <a:pt x="5750816" y="6153538"/>
                </a:cubicBezTo>
                <a:cubicBezTo>
                  <a:pt x="5731104" y="6142572"/>
                  <a:pt x="5714857" y="6122307"/>
                  <a:pt x="5702072" y="6092745"/>
                </a:cubicBezTo>
                <a:cubicBezTo>
                  <a:pt x="5690694" y="6066399"/>
                  <a:pt x="5685005" y="6039905"/>
                  <a:pt x="5685005" y="6013262"/>
                </a:cubicBezTo>
                <a:cubicBezTo>
                  <a:pt x="5685005" y="6007657"/>
                  <a:pt x="5685397" y="6004854"/>
                  <a:pt x="5686182" y="6004854"/>
                </a:cubicBezTo>
                <a:cubicBezTo>
                  <a:pt x="5687679" y="6004854"/>
                  <a:pt x="5737638" y="6044212"/>
                  <a:pt x="5836062" y="6122927"/>
                </a:cubicBezTo>
                <a:cubicBezTo>
                  <a:pt x="5934486" y="6201643"/>
                  <a:pt x="5992584" y="6241001"/>
                  <a:pt x="6010356" y="6241001"/>
                </a:cubicBezTo>
                <a:cubicBezTo>
                  <a:pt x="6021200" y="6241001"/>
                  <a:pt x="6030331" y="6235571"/>
                  <a:pt x="6037747" y="6224713"/>
                </a:cubicBezTo>
                <a:cubicBezTo>
                  <a:pt x="6044182" y="6215556"/>
                  <a:pt x="6047644" y="6206112"/>
                  <a:pt x="6048133" y="6196380"/>
                </a:cubicBezTo>
                <a:cubicBezTo>
                  <a:pt x="6054917" y="6015222"/>
                  <a:pt x="6058309" y="5901217"/>
                  <a:pt x="6058309" y="5854364"/>
                </a:cubicBezTo>
                <a:cubicBezTo>
                  <a:pt x="6058309" y="5846750"/>
                  <a:pt x="6057653" y="5835338"/>
                  <a:pt x="6056339" y="5820130"/>
                </a:cubicBezTo>
                <a:cubicBezTo>
                  <a:pt x="6055026" y="5804921"/>
                  <a:pt x="6054370" y="5793018"/>
                  <a:pt x="6054370" y="5784420"/>
                </a:cubicBezTo>
                <a:cubicBezTo>
                  <a:pt x="6054370" y="5776257"/>
                  <a:pt x="6061300" y="5770826"/>
                  <a:pt x="6075162" y="5768126"/>
                </a:cubicBezTo>
                <a:cubicBezTo>
                  <a:pt x="6093011" y="5765838"/>
                  <a:pt x="6109957" y="5763540"/>
                  <a:pt x="6125999" y="5761230"/>
                </a:cubicBezTo>
                <a:cubicBezTo>
                  <a:pt x="6148288" y="5756413"/>
                  <a:pt x="6159433" y="5745534"/>
                  <a:pt x="6159433" y="5728592"/>
                </a:cubicBezTo>
                <a:cubicBezTo>
                  <a:pt x="6159433" y="5722969"/>
                  <a:pt x="6157292" y="5717000"/>
                  <a:pt x="6153010" y="5710684"/>
                </a:cubicBezTo>
                <a:cubicBezTo>
                  <a:pt x="6148728" y="5704369"/>
                  <a:pt x="6142876" y="5701361"/>
                  <a:pt x="6135454" y="5701661"/>
                </a:cubicBezTo>
                <a:close/>
                <a:moveTo>
                  <a:pt x="1462118" y="5700866"/>
                </a:moveTo>
                <a:cubicBezTo>
                  <a:pt x="1468881" y="5700866"/>
                  <a:pt x="1476939" y="5705695"/>
                  <a:pt x="1486291" y="5715354"/>
                </a:cubicBezTo>
                <a:cubicBezTo>
                  <a:pt x="1487341" y="5734141"/>
                  <a:pt x="1479351" y="5746857"/>
                  <a:pt x="1462322" y="5753502"/>
                </a:cubicBezTo>
                <a:cubicBezTo>
                  <a:pt x="1450630" y="5756377"/>
                  <a:pt x="1438001" y="5759361"/>
                  <a:pt x="1424435" y="5762455"/>
                </a:cubicBezTo>
                <a:cubicBezTo>
                  <a:pt x="1408379" y="5767101"/>
                  <a:pt x="1397618" y="5773695"/>
                  <a:pt x="1392152" y="5782238"/>
                </a:cubicBezTo>
                <a:cubicBezTo>
                  <a:pt x="1387300" y="5790187"/>
                  <a:pt x="1383182" y="5804527"/>
                  <a:pt x="1379799" y="5825257"/>
                </a:cubicBezTo>
                <a:cubicBezTo>
                  <a:pt x="1377905" y="5837051"/>
                  <a:pt x="1376958" y="5863587"/>
                  <a:pt x="1376958" y="5904866"/>
                </a:cubicBezTo>
                <a:cubicBezTo>
                  <a:pt x="1376958" y="5991306"/>
                  <a:pt x="1355722" y="6065367"/>
                  <a:pt x="1313250" y="6127048"/>
                </a:cubicBezTo>
                <a:cubicBezTo>
                  <a:pt x="1264890" y="6197435"/>
                  <a:pt x="1198847" y="6232629"/>
                  <a:pt x="1115121" y="6232629"/>
                </a:cubicBezTo>
                <a:cubicBezTo>
                  <a:pt x="1019266" y="6232629"/>
                  <a:pt x="941761" y="6211079"/>
                  <a:pt x="882606" y="6167979"/>
                </a:cubicBezTo>
                <a:cubicBezTo>
                  <a:pt x="816097" y="6119651"/>
                  <a:pt x="780603" y="6048669"/>
                  <a:pt x="776124" y="5955033"/>
                </a:cubicBezTo>
                <a:cubicBezTo>
                  <a:pt x="775685" y="5945848"/>
                  <a:pt x="775465" y="5936292"/>
                  <a:pt x="775465" y="5926365"/>
                </a:cubicBezTo>
                <a:cubicBezTo>
                  <a:pt x="775465" y="5912071"/>
                  <a:pt x="776340" y="5891019"/>
                  <a:pt x="778091" y="5863209"/>
                </a:cubicBezTo>
                <a:cubicBezTo>
                  <a:pt x="779843" y="5835400"/>
                  <a:pt x="780718" y="5814735"/>
                  <a:pt x="780718" y="5801215"/>
                </a:cubicBezTo>
                <a:cubicBezTo>
                  <a:pt x="780718" y="5788278"/>
                  <a:pt x="773573" y="5779456"/>
                  <a:pt x="759282" y="5774751"/>
                </a:cubicBezTo>
                <a:cubicBezTo>
                  <a:pt x="753181" y="5772717"/>
                  <a:pt x="735653" y="5770362"/>
                  <a:pt x="706698" y="5767687"/>
                </a:cubicBezTo>
                <a:cubicBezTo>
                  <a:pt x="687199" y="5765751"/>
                  <a:pt x="673991" y="5763006"/>
                  <a:pt x="667074" y="5759451"/>
                </a:cubicBezTo>
                <a:cubicBezTo>
                  <a:pt x="658350" y="5754547"/>
                  <a:pt x="653988" y="5745450"/>
                  <a:pt x="653988" y="5732160"/>
                </a:cubicBezTo>
                <a:cubicBezTo>
                  <a:pt x="653988" y="5715539"/>
                  <a:pt x="666945" y="5707228"/>
                  <a:pt x="692858" y="5707228"/>
                </a:cubicBezTo>
                <a:cubicBezTo>
                  <a:pt x="713369" y="5707228"/>
                  <a:pt x="746325" y="5707954"/>
                  <a:pt x="791727" y="5709405"/>
                </a:cubicBezTo>
                <a:cubicBezTo>
                  <a:pt x="837129" y="5710856"/>
                  <a:pt x="872245" y="5711582"/>
                  <a:pt x="897078" y="5711582"/>
                </a:cubicBezTo>
                <a:cubicBezTo>
                  <a:pt x="904738" y="5711582"/>
                  <a:pt x="931844" y="5711582"/>
                  <a:pt x="978397" y="5711582"/>
                </a:cubicBezTo>
                <a:cubicBezTo>
                  <a:pt x="1007394" y="5711390"/>
                  <a:pt x="1034605" y="5711425"/>
                  <a:pt x="1060031" y="5711686"/>
                </a:cubicBezTo>
                <a:cubicBezTo>
                  <a:pt x="1067945" y="5711903"/>
                  <a:pt x="1079296" y="5711679"/>
                  <a:pt x="1094082" y="5711017"/>
                </a:cubicBezTo>
                <a:cubicBezTo>
                  <a:pt x="1111676" y="5710277"/>
                  <a:pt x="1123163" y="5709907"/>
                  <a:pt x="1128542" y="5709907"/>
                </a:cubicBezTo>
                <a:cubicBezTo>
                  <a:pt x="1152491" y="5709907"/>
                  <a:pt x="1164466" y="5717269"/>
                  <a:pt x="1164466" y="5731993"/>
                </a:cubicBezTo>
                <a:cubicBezTo>
                  <a:pt x="1164466" y="5743887"/>
                  <a:pt x="1158324" y="5752897"/>
                  <a:pt x="1146038" y="5759022"/>
                </a:cubicBezTo>
                <a:cubicBezTo>
                  <a:pt x="1135075" y="5764213"/>
                  <a:pt x="1123771" y="5766928"/>
                  <a:pt x="1112128" y="5767169"/>
                </a:cubicBezTo>
                <a:cubicBezTo>
                  <a:pt x="1085077" y="5767542"/>
                  <a:pt x="1071552" y="5776800"/>
                  <a:pt x="1071552" y="5794942"/>
                </a:cubicBezTo>
                <a:cubicBezTo>
                  <a:pt x="1071552" y="5809533"/>
                  <a:pt x="1072483" y="5830567"/>
                  <a:pt x="1074344" y="5858045"/>
                </a:cubicBezTo>
                <a:cubicBezTo>
                  <a:pt x="1076204" y="5885523"/>
                  <a:pt x="1077135" y="5905745"/>
                  <a:pt x="1077135" y="5918710"/>
                </a:cubicBezTo>
                <a:cubicBezTo>
                  <a:pt x="1077135" y="5930043"/>
                  <a:pt x="1077409" y="5944777"/>
                  <a:pt x="1077956" y="5962912"/>
                </a:cubicBezTo>
                <a:cubicBezTo>
                  <a:pt x="1078504" y="5981047"/>
                  <a:pt x="1078778" y="5993451"/>
                  <a:pt x="1078778" y="6000124"/>
                </a:cubicBezTo>
                <a:cubicBezTo>
                  <a:pt x="1078778" y="6030398"/>
                  <a:pt x="1087204" y="6057703"/>
                  <a:pt x="1104055" y="6082040"/>
                </a:cubicBezTo>
                <a:cubicBezTo>
                  <a:pt x="1122402" y="6108539"/>
                  <a:pt x="1145124" y="6121789"/>
                  <a:pt x="1172220" y="6121789"/>
                </a:cubicBezTo>
                <a:cubicBezTo>
                  <a:pt x="1210792" y="6121789"/>
                  <a:pt x="1243806" y="6100893"/>
                  <a:pt x="1271261" y="6059102"/>
                </a:cubicBezTo>
                <a:cubicBezTo>
                  <a:pt x="1286362" y="6027283"/>
                  <a:pt x="1293912" y="5989693"/>
                  <a:pt x="1293912" y="5946331"/>
                </a:cubicBezTo>
                <a:cubicBezTo>
                  <a:pt x="1293912" y="5911631"/>
                  <a:pt x="1290007" y="5877473"/>
                  <a:pt x="1282197" y="5843858"/>
                </a:cubicBezTo>
                <a:cubicBezTo>
                  <a:pt x="1271499" y="5798414"/>
                  <a:pt x="1256128" y="5773926"/>
                  <a:pt x="1236085" y="5770392"/>
                </a:cubicBezTo>
                <a:cubicBezTo>
                  <a:pt x="1224975" y="5769182"/>
                  <a:pt x="1212946" y="5767868"/>
                  <a:pt x="1199998" y="5766452"/>
                </a:cubicBezTo>
                <a:cubicBezTo>
                  <a:pt x="1180949" y="5763065"/>
                  <a:pt x="1171425" y="5754648"/>
                  <a:pt x="1171425" y="5741201"/>
                </a:cubicBezTo>
                <a:cubicBezTo>
                  <a:pt x="1171425" y="5719669"/>
                  <a:pt x="1183944" y="5708903"/>
                  <a:pt x="1208982" y="5708903"/>
                </a:cubicBezTo>
                <a:lnTo>
                  <a:pt x="1339657" y="5709907"/>
                </a:lnTo>
                <a:cubicBezTo>
                  <a:pt x="1353732" y="5709907"/>
                  <a:pt x="1374284" y="5708400"/>
                  <a:pt x="1401314" y="5705387"/>
                </a:cubicBezTo>
                <a:cubicBezTo>
                  <a:pt x="1428344" y="5702373"/>
                  <a:pt x="1448612" y="5700866"/>
                  <a:pt x="1462118" y="5700866"/>
                </a:cubicBezTo>
                <a:close/>
                <a:moveTo>
                  <a:pt x="10389183" y="5692160"/>
                </a:moveTo>
                <a:cubicBezTo>
                  <a:pt x="10376186" y="5692160"/>
                  <a:pt x="10346022" y="5719986"/>
                  <a:pt x="10298692" y="5775640"/>
                </a:cubicBezTo>
                <a:cubicBezTo>
                  <a:pt x="10259596" y="5821750"/>
                  <a:pt x="10232608" y="5856239"/>
                  <a:pt x="10217728" y="5879108"/>
                </a:cubicBezTo>
                <a:cubicBezTo>
                  <a:pt x="10163082" y="5963472"/>
                  <a:pt x="10124995" y="6034088"/>
                  <a:pt x="10103466" y="6090956"/>
                </a:cubicBezTo>
                <a:cubicBezTo>
                  <a:pt x="10089751" y="6121589"/>
                  <a:pt x="10077190" y="6136905"/>
                  <a:pt x="10065784" y="6136905"/>
                </a:cubicBezTo>
                <a:cubicBezTo>
                  <a:pt x="10065229" y="6136905"/>
                  <a:pt x="10062678" y="6135069"/>
                  <a:pt x="10058128" y="6131396"/>
                </a:cubicBezTo>
                <a:cubicBezTo>
                  <a:pt x="10050646" y="6125009"/>
                  <a:pt x="10044703" y="6120593"/>
                  <a:pt x="10040297" y="6118148"/>
                </a:cubicBezTo>
                <a:cubicBezTo>
                  <a:pt x="10031538" y="6113142"/>
                  <a:pt x="10022415" y="6110639"/>
                  <a:pt x="10012928" y="6110639"/>
                </a:cubicBezTo>
                <a:cubicBezTo>
                  <a:pt x="9995766" y="6110639"/>
                  <a:pt x="9987185" y="6119989"/>
                  <a:pt x="9987185" y="6138689"/>
                </a:cubicBezTo>
                <a:cubicBezTo>
                  <a:pt x="9987185" y="6149667"/>
                  <a:pt x="10007308" y="6166842"/>
                  <a:pt x="10047555" y="6190216"/>
                </a:cubicBezTo>
                <a:cubicBezTo>
                  <a:pt x="10085509" y="6212241"/>
                  <a:pt x="10110519" y="6223253"/>
                  <a:pt x="10122585" y="6223253"/>
                </a:cubicBezTo>
                <a:cubicBezTo>
                  <a:pt x="10145220" y="6223253"/>
                  <a:pt x="10156536" y="6215727"/>
                  <a:pt x="10156536" y="6200676"/>
                </a:cubicBezTo>
                <a:cubicBezTo>
                  <a:pt x="10156536" y="6194359"/>
                  <a:pt x="10155603" y="6184914"/>
                  <a:pt x="10153735" y="6172343"/>
                </a:cubicBezTo>
                <a:cubicBezTo>
                  <a:pt x="10151867" y="6159772"/>
                  <a:pt x="10150933" y="6150465"/>
                  <a:pt x="10150933" y="6144424"/>
                </a:cubicBezTo>
                <a:cubicBezTo>
                  <a:pt x="10150933" y="6123031"/>
                  <a:pt x="10158987" y="6112249"/>
                  <a:pt x="10175096" y="6112078"/>
                </a:cubicBezTo>
                <a:lnTo>
                  <a:pt x="10241424" y="6112078"/>
                </a:lnTo>
                <a:cubicBezTo>
                  <a:pt x="10275428" y="6111858"/>
                  <a:pt x="10297487" y="6112976"/>
                  <a:pt x="10307602" y="6115432"/>
                </a:cubicBezTo>
                <a:cubicBezTo>
                  <a:pt x="10333666" y="6121529"/>
                  <a:pt x="10346588" y="6133754"/>
                  <a:pt x="10346368" y="6152105"/>
                </a:cubicBezTo>
                <a:cubicBezTo>
                  <a:pt x="10346211" y="6160162"/>
                  <a:pt x="10340483" y="6165822"/>
                  <a:pt x="10329185" y="6169083"/>
                </a:cubicBezTo>
                <a:cubicBezTo>
                  <a:pt x="10316181" y="6171647"/>
                  <a:pt x="10302434" y="6174356"/>
                  <a:pt x="10287945" y="6177209"/>
                </a:cubicBezTo>
                <a:cubicBezTo>
                  <a:pt x="10271079" y="6181308"/>
                  <a:pt x="10262646" y="6189721"/>
                  <a:pt x="10262646" y="6202449"/>
                </a:cubicBezTo>
                <a:cubicBezTo>
                  <a:pt x="10262646" y="6217881"/>
                  <a:pt x="10276371" y="6225597"/>
                  <a:pt x="10303819" y="6225597"/>
                </a:cubicBezTo>
                <a:cubicBezTo>
                  <a:pt x="10327403" y="6225597"/>
                  <a:pt x="10362720" y="6224592"/>
                  <a:pt x="10409772" y="6222583"/>
                </a:cubicBezTo>
                <a:cubicBezTo>
                  <a:pt x="10456824" y="6220574"/>
                  <a:pt x="10491986" y="6219569"/>
                  <a:pt x="10515259" y="6219569"/>
                </a:cubicBezTo>
                <a:cubicBezTo>
                  <a:pt x="10536998" y="6219569"/>
                  <a:pt x="10569869" y="6221020"/>
                  <a:pt x="10613874" y="6223923"/>
                </a:cubicBezTo>
                <a:cubicBezTo>
                  <a:pt x="10657879" y="6226825"/>
                  <a:pt x="10691110" y="6228276"/>
                  <a:pt x="10713566" y="6228276"/>
                </a:cubicBezTo>
                <a:cubicBezTo>
                  <a:pt x="10736860" y="6228276"/>
                  <a:pt x="10748507" y="6217288"/>
                  <a:pt x="10748507" y="6195313"/>
                </a:cubicBezTo>
                <a:cubicBezTo>
                  <a:pt x="10748507" y="6181304"/>
                  <a:pt x="10734126" y="6172758"/>
                  <a:pt x="10705362" y="6169675"/>
                </a:cubicBezTo>
                <a:cubicBezTo>
                  <a:pt x="10677209" y="6166755"/>
                  <a:pt x="10662038" y="6164512"/>
                  <a:pt x="10659846" y="6162946"/>
                </a:cubicBezTo>
                <a:cubicBezTo>
                  <a:pt x="10651224" y="6156814"/>
                  <a:pt x="10641816" y="6139696"/>
                  <a:pt x="10631624" y="6111592"/>
                </a:cubicBezTo>
                <a:cubicBezTo>
                  <a:pt x="10623960" y="6082968"/>
                  <a:pt x="10616591" y="6056964"/>
                  <a:pt x="10609512" y="6033579"/>
                </a:cubicBezTo>
                <a:cubicBezTo>
                  <a:pt x="10585046" y="5969746"/>
                  <a:pt x="10563450" y="5919764"/>
                  <a:pt x="10544722" y="5883633"/>
                </a:cubicBezTo>
                <a:cubicBezTo>
                  <a:pt x="10530825" y="5857162"/>
                  <a:pt x="10507551" y="5821532"/>
                  <a:pt x="10474897" y="5776744"/>
                </a:cubicBezTo>
                <a:cubicBezTo>
                  <a:pt x="10433908" y="5720354"/>
                  <a:pt x="10405336" y="5692160"/>
                  <a:pt x="10389183" y="5692160"/>
                </a:cubicBezTo>
                <a:close/>
                <a:moveTo>
                  <a:pt x="6693484" y="5692160"/>
                </a:moveTo>
                <a:cubicBezTo>
                  <a:pt x="6680487" y="5692160"/>
                  <a:pt x="6650323" y="5719986"/>
                  <a:pt x="6602992" y="5775640"/>
                </a:cubicBezTo>
                <a:cubicBezTo>
                  <a:pt x="6563897" y="5821750"/>
                  <a:pt x="6536909" y="5856239"/>
                  <a:pt x="6522029" y="5879108"/>
                </a:cubicBezTo>
                <a:cubicBezTo>
                  <a:pt x="6467383" y="5963472"/>
                  <a:pt x="6429296" y="6034088"/>
                  <a:pt x="6407767" y="6090956"/>
                </a:cubicBezTo>
                <a:cubicBezTo>
                  <a:pt x="6394052" y="6121589"/>
                  <a:pt x="6381491" y="6136905"/>
                  <a:pt x="6370085" y="6136905"/>
                </a:cubicBezTo>
                <a:cubicBezTo>
                  <a:pt x="6369530" y="6136905"/>
                  <a:pt x="6366979" y="6135069"/>
                  <a:pt x="6362430" y="6131396"/>
                </a:cubicBezTo>
                <a:cubicBezTo>
                  <a:pt x="6354948" y="6125009"/>
                  <a:pt x="6349004" y="6120593"/>
                  <a:pt x="6344598" y="6118148"/>
                </a:cubicBezTo>
                <a:cubicBezTo>
                  <a:pt x="6335840" y="6113142"/>
                  <a:pt x="6326717" y="6110639"/>
                  <a:pt x="6317229" y="6110639"/>
                </a:cubicBezTo>
                <a:cubicBezTo>
                  <a:pt x="6300067" y="6110639"/>
                  <a:pt x="6291486" y="6119989"/>
                  <a:pt x="6291486" y="6138689"/>
                </a:cubicBezTo>
                <a:cubicBezTo>
                  <a:pt x="6291486" y="6149667"/>
                  <a:pt x="6311609" y="6166842"/>
                  <a:pt x="6351855" y="6190216"/>
                </a:cubicBezTo>
                <a:cubicBezTo>
                  <a:pt x="6389810" y="6212241"/>
                  <a:pt x="6414820" y="6223253"/>
                  <a:pt x="6426886" y="6223253"/>
                </a:cubicBezTo>
                <a:cubicBezTo>
                  <a:pt x="6449520" y="6223253"/>
                  <a:pt x="6460838" y="6215727"/>
                  <a:pt x="6460838" y="6200676"/>
                </a:cubicBezTo>
                <a:cubicBezTo>
                  <a:pt x="6460838" y="6194359"/>
                  <a:pt x="6459904" y="6184914"/>
                  <a:pt x="6458036" y="6172343"/>
                </a:cubicBezTo>
                <a:cubicBezTo>
                  <a:pt x="6456168" y="6159772"/>
                  <a:pt x="6455234" y="6150465"/>
                  <a:pt x="6455234" y="6144424"/>
                </a:cubicBezTo>
                <a:cubicBezTo>
                  <a:pt x="6455234" y="6123031"/>
                  <a:pt x="6463289" y="6112249"/>
                  <a:pt x="6479397" y="6112078"/>
                </a:cubicBezTo>
                <a:lnTo>
                  <a:pt x="6545726" y="6112078"/>
                </a:lnTo>
                <a:cubicBezTo>
                  <a:pt x="6579728" y="6111858"/>
                  <a:pt x="6601787" y="6112976"/>
                  <a:pt x="6611903" y="6115432"/>
                </a:cubicBezTo>
                <a:cubicBezTo>
                  <a:pt x="6637966" y="6121529"/>
                  <a:pt x="6650888" y="6133754"/>
                  <a:pt x="6650669" y="6152105"/>
                </a:cubicBezTo>
                <a:cubicBezTo>
                  <a:pt x="6650512" y="6160162"/>
                  <a:pt x="6644785" y="6165822"/>
                  <a:pt x="6633486" y="6169083"/>
                </a:cubicBezTo>
                <a:cubicBezTo>
                  <a:pt x="6620482" y="6171647"/>
                  <a:pt x="6606736" y="6174356"/>
                  <a:pt x="6592245" y="6177209"/>
                </a:cubicBezTo>
                <a:cubicBezTo>
                  <a:pt x="6575380" y="6181308"/>
                  <a:pt x="6566948" y="6189721"/>
                  <a:pt x="6566948" y="6202449"/>
                </a:cubicBezTo>
                <a:cubicBezTo>
                  <a:pt x="6566948" y="6217881"/>
                  <a:pt x="6580672" y="6225597"/>
                  <a:pt x="6608120" y="6225597"/>
                </a:cubicBezTo>
                <a:cubicBezTo>
                  <a:pt x="6631704" y="6225597"/>
                  <a:pt x="6667022" y="6224592"/>
                  <a:pt x="6714073" y="6222583"/>
                </a:cubicBezTo>
                <a:cubicBezTo>
                  <a:pt x="6761125" y="6220574"/>
                  <a:pt x="6796287" y="6219569"/>
                  <a:pt x="6819560" y="6219569"/>
                </a:cubicBezTo>
                <a:cubicBezTo>
                  <a:pt x="6841298" y="6219569"/>
                  <a:pt x="6874170" y="6221020"/>
                  <a:pt x="6918175" y="6223923"/>
                </a:cubicBezTo>
                <a:cubicBezTo>
                  <a:pt x="6962179" y="6226825"/>
                  <a:pt x="6995410" y="6228276"/>
                  <a:pt x="7017867" y="6228276"/>
                </a:cubicBezTo>
                <a:cubicBezTo>
                  <a:pt x="7041161" y="6228276"/>
                  <a:pt x="7052808" y="6217288"/>
                  <a:pt x="7052808" y="6195313"/>
                </a:cubicBezTo>
                <a:cubicBezTo>
                  <a:pt x="7052808" y="6181304"/>
                  <a:pt x="7038427" y="6172758"/>
                  <a:pt x="7009663" y="6169675"/>
                </a:cubicBezTo>
                <a:cubicBezTo>
                  <a:pt x="6981510" y="6166755"/>
                  <a:pt x="6966338" y="6164512"/>
                  <a:pt x="6964148" y="6162946"/>
                </a:cubicBezTo>
                <a:cubicBezTo>
                  <a:pt x="6955525" y="6156814"/>
                  <a:pt x="6946117" y="6139696"/>
                  <a:pt x="6935925" y="6111592"/>
                </a:cubicBezTo>
                <a:cubicBezTo>
                  <a:pt x="6928261" y="6082968"/>
                  <a:pt x="6920891" y="6056964"/>
                  <a:pt x="6913814" y="6033579"/>
                </a:cubicBezTo>
                <a:cubicBezTo>
                  <a:pt x="6889348" y="5969746"/>
                  <a:pt x="6867751" y="5919764"/>
                  <a:pt x="6849023" y="5883633"/>
                </a:cubicBezTo>
                <a:cubicBezTo>
                  <a:pt x="6835126" y="5857162"/>
                  <a:pt x="6811851" y="5821532"/>
                  <a:pt x="6779199" y="5776744"/>
                </a:cubicBezTo>
                <a:cubicBezTo>
                  <a:pt x="6738209" y="5720354"/>
                  <a:pt x="6709638" y="5692160"/>
                  <a:pt x="6693484" y="5692160"/>
                </a:cubicBezTo>
                <a:close/>
                <a:moveTo>
                  <a:pt x="475213" y="5690820"/>
                </a:moveTo>
                <a:cubicBezTo>
                  <a:pt x="493254" y="5690820"/>
                  <a:pt x="502274" y="5707596"/>
                  <a:pt x="502274" y="5741149"/>
                </a:cubicBezTo>
                <a:cubicBezTo>
                  <a:pt x="502274" y="5762741"/>
                  <a:pt x="497713" y="5796876"/>
                  <a:pt x="488592" y="5843554"/>
                </a:cubicBezTo>
                <a:cubicBezTo>
                  <a:pt x="477168" y="5901573"/>
                  <a:pt x="464173" y="5930582"/>
                  <a:pt x="449606" y="5930582"/>
                </a:cubicBezTo>
                <a:cubicBezTo>
                  <a:pt x="433540" y="5930582"/>
                  <a:pt x="425507" y="5923868"/>
                  <a:pt x="425507" y="5910438"/>
                </a:cubicBezTo>
                <a:cubicBezTo>
                  <a:pt x="425507" y="5907644"/>
                  <a:pt x="426108" y="5904062"/>
                  <a:pt x="427312" y="5899691"/>
                </a:cubicBezTo>
                <a:cubicBezTo>
                  <a:pt x="428515" y="5895321"/>
                  <a:pt x="429117" y="5892345"/>
                  <a:pt x="429117" y="5890765"/>
                </a:cubicBezTo>
                <a:cubicBezTo>
                  <a:pt x="429117" y="5865221"/>
                  <a:pt x="421736" y="5839812"/>
                  <a:pt x="406974" y="5814536"/>
                </a:cubicBezTo>
                <a:cubicBezTo>
                  <a:pt x="390513" y="5786530"/>
                  <a:pt x="371234" y="5772527"/>
                  <a:pt x="349137" y="5772527"/>
                </a:cubicBezTo>
                <a:cubicBezTo>
                  <a:pt x="336419" y="5772527"/>
                  <a:pt x="325885" y="5789120"/>
                  <a:pt x="317534" y="5822306"/>
                </a:cubicBezTo>
                <a:cubicBezTo>
                  <a:pt x="310896" y="5848415"/>
                  <a:pt x="307577" y="5873125"/>
                  <a:pt x="307577" y="5896437"/>
                </a:cubicBezTo>
                <a:cubicBezTo>
                  <a:pt x="307577" y="6067210"/>
                  <a:pt x="323837" y="6152597"/>
                  <a:pt x="356357" y="6152597"/>
                </a:cubicBezTo>
                <a:cubicBezTo>
                  <a:pt x="375608" y="6152597"/>
                  <a:pt x="392983" y="6142640"/>
                  <a:pt x="408481" y="6122726"/>
                </a:cubicBezTo>
                <a:cubicBezTo>
                  <a:pt x="415862" y="6113451"/>
                  <a:pt x="427108" y="6093818"/>
                  <a:pt x="442218" y="6063827"/>
                </a:cubicBezTo>
                <a:cubicBezTo>
                  <a:pt x="454434" y="6039657"/>
                  <a:pt x="465432" y="6027572"/>
                  <a:pt x="475213" y="6027572"/>
                </a:cubicBezTo>
                <a:cubicBezTo>
                  <a:pt x="491063" y="6027572"/>
                  <a:pt x="498988" y="6037683"/>
                  <a:pt x="498988" y="6057904"/>
                </a:cubicBezTo>
                <a:cubicBezTo>
                  <a:pt x="498988" y="6076537"/>
                  <a:pt x="494281" y="6096300"/>
                  <a:pt x="484866" y="6117190"/>
                </a:cubicBezTo>
                <a:cubicBezTo>
                  <a:pt x="450239" y="6194359"/>
                  <a:pt x="383326" y="6233508"/>
                  <a:pt x="284126" y="6234638"/>
                </a:cubicBezTo>
                <a:cubicBezTo>
                  <a:pt x="94709" y="6236825"/>
                  <a:pt x="0" y="6142347"/>
                  <a:pt x="0" y="5951203"/>
                </a:cubicBezTo>
                <a:cubicBezTo>
                  <a:pt x="0" y="5871924"/>
                  <a:pt x="29874" y="5809742"/>
                  <a:pt x="89623" y="5764658"/>
                </a:cubicBezTo>
                <a:cubicBezTo>
                  <a:pt x="143358" y="5724139"/>
                  <a:pt x="210711" y="5703880"/>
                  <a:pt x="291681" y="5703880"/>
                </a:cubicBezTo>
                <a:cubicBezTo>
                  <a:pt x="318492" y="5703880"/>
                  <a:pt x="350342" y="5708514"/>
                  <a:pt x="387233" y="5717782"/>
                </a:cubicBezTo>
                <a:cubicBezTo>
                  <a:pt x="416003" y="5725034"/>
                  <a:pt x="431213" y="5728660"/>
                  <a:pt x="432863" y="5728660"/>
                </a:cubicBezTo>
                <a:cubicBezTo>
                  <a:pt x="441046" y="5728660"/>
                  <a:pt x="446889" y="5722353"/>
                  <a:pt x="450391" y="5709740"/>
                </a:cubicBezTo>
                <a:cubicBezTo>
                  <a:pt x="453893" y="5697127"/>
                  <a:pt x="462167" y="5690820"/>
                  <a:pt x="475213" y="5690820"/>
                </a:cubicBezTo>
                <a:close/>
                <a:moveTo>
                  <a:pt x="2876664" y="5676421"/>
                </a:moveTo>
                <a:cubicBezTo>
                  <a:pt x="2881533" y="5676421"/>
                  <a:pt x="2887537" y="5678419"/>
                  <a:pt x="2894676" y="5682415"/>
                </a:cubicBezTo>
                <a:cubicBezTo>
                  <a:pt x="2901814" y="5686410"/>
                  <a:pt x="2905560" y="5691572"/>
                  <a:pt x="2905912" y="5697899"/>
                </a:cubicBezTo>
                <a:cubicBezTo>
                  <a:pt x="2906174" y="5703160"/>
                  <a:pt x="2903584" y="5713952"/>
                  <a:pt x="2898142" y="5730276"/>
                </a:cubicBezTo>
                <a:cubicBezTo>
                  <a:pt x="2897267" y="5732073"/>
                  <a:pt x="2886467" y="5760697"/>
                  <a:pt x="2865744" y="5816148"/>
                </a:cubicBezTo>
                <a:cubicBezTo>
                  <a:pt x="2852231" y="5851738"/>
                  <a:pt x="2845373" y="5874123"/>
                  <a:pt x="2845171" y="5883304"/>
                </a:cubicBezTo>
                <a:cubicBezTo>
                  <a:pt x="2845000" y="5888166"/>
                  <a:pt x="2849657" y="5897672"/>
                  <a:pt x="2859141" y="5911820"/>
                </a:cubicBezTo>
                <a:cubicBezTo>
                  <a:pt x="2872933" y="5932553"/>
                  <a:pt x="2881870" y="5947514"/>
                  <a:pt x="2885951" y="5956702"/>
                </a:cubicBezTo>
                <a:cubicBezTo>
                  <a:pt x="2897650" y="5983051"/>
                  <a:pt x="2903273" y="6008984"/>
                  <a:pt x="2902820" y="6034500"/>
                </a:cubicBezTo>
                <a:cubicBezTo>
                  <a:pt x="2901913" y="6090977"/>
                  <a:pt x="2877110" y="6139146"/>
                  <a:pt x="2828412" y="6179009"/>
                </a:cubicBezTo>
                <a:cubicBezTo>
                  <a:pt x="2782323" y="6216524"/>
                  <a:pt x="2730791" y="6234844"/>
                  <a:pt x="2673815" y="6233968"/>
                </a:cubicBezTo>
                <a:cubicBezTo>
                  <a:pt x="2639115" y="6233302"/>
                  <a:pt x="2596621" y="6226272"/>
                  <a:pt x="2546332" y="6212877"/>
                </a:cubicBezTo>
                <a:cubicBezTo>
                  <a:pt x="2537063" y="6208573"/>
                  <a:pt x="2525152" y="6204239"/>
                  <a:pt x="2510595" y="6199875"/>
                </a:cubicBezTo>
                <a:cubicBezTo>
                  <a:pt x="2507697" y="6199875"/>
                  <a:pt x="2505680" y="6200391"/>
                  <a:pt x="2504544" y="6201424"/>
                </a:cubicBezTo>
                <a:cubicBezTo>
                  <a:pt x="2503409" y="6202456"/>
                  <a:pt x="2502905" y="6204502"/>
                  <a:pt x="2503035" y="6207561"/>
                </a:cubicBezTo>
                <a:cubicBezTo>
                  <a:pt x="2502069" y="6224821"/>
                  <a:pt x="2502770" y="6231152"/>
                  <a:pt x="2505138" y="6226554"/>
                </a:cubicBezTo>
                <a:cubicBezTo>
                  <a:pt x="2503248" y="6245554"/>
                  <a:pt x="2492494" y="6254943"/>
                  <a:pt x="2472876" y="6254720"/>
                </a:cubicBezTo>
                <a:cubicBezTo>
                  <a:pt x="2463252" y="6254406"/>
                  <a:pt x="2455198" y="6245172"/>
                  <a:pt x="2448714" y="6227020"/>
                </a:cubicBezTo>
                <a:cubicBezTo>
                  <a:pt x="2410637" y="6118406"/>
                  <a:pt x="2391710" y="6060251"/>
                  <a:pt x="2391933" y="6052556"/>
                </a:cubicBezTo>
                <a:cubicBezTo>
                  <a:pt x="2392226" y="6035681"/>
                  <a:pt x="2400582" y="6027243"/>
                  <a:pt x="2417001" y="6027243"/>
                </a:cubicBezTo>
                <a:cubicBezTo>
                  <a:pt x="2425369" y="6027243"/>
                  <a:pt x="2437435" y="6037062"/>
                  <a:pt x="2453198" y="6056700"/>
                </a:cubicBezTo>
                <a:cubicBezTo>
                  <a:pt x="2465086" y="6073851"/>
                  <a:pt x="2477594" y="6091489"/>
                  <a:pt x="2490724" y="6109614"/>
                </a:cubicBezTo>
                <a:cubicBezTo>
                  <a:pt x="2525483" y="6146885"/>
                  <a:pt x="2579691" y="6166159"/>
                  <a:pt x="2653347" y="6167435"/>
                </a:cubicBezTo>
                <a:cubicBezTo>
                  <a:pt x="2672500" y="6167857"/>
                  <a:pt x="2691875" y="6166434"/>
                  <a:pt x="2711472" y="6163166"/>
                </a:cubicBezTo>
                <a:cubicBezTo>
                  <a:pt x="2736726" y="6158956"/>
                  <a:pt x="2749423" y="6153570"/>
                  <a:pt x="2749562" y="6147009"/>
                </a:cubicBezTo>
                <a:cubicBezTo>
                  <a:pt x="2749782" y="6138002"/>
                  <a:pt x="2729210" y="6127641"/>
                  <a:pt x="2687848" y="6115924"/>
                </a:cubicBezTo>
                <a:cubicBezTo>
                  <a:pt x="2660930" y="6108543"/>
                  <a:pt x="2638110" y="6103883"/>
                  <a:pt x="2619390" y="6101943"/>
                </a:cubicBezTo>
                <a:cubicBezTo>
                  <a:pt x="2556414" y="6095665"/>
                  <a:pt x="2505778" y="6073810"/>
                  <a:pt x="2467482" y="6036378"/>
                </a:cubicBezTo>
                <a:cubicBezTo>
                  <a:pt x="2429185" y="5998947"/>
                  <a:pt x="2410475" y="5952886"/>
                  <a:pt x="2411350" y="5898195"/>
                </a:cubicBezTo>
                <a:cubicBezTo>
                  <a:pt x="2413611" y="5764030"/>
                  <a:pt x="2512205" y="5698627"/>
                  <a:pt x="2707134" y="5701986"/>
                </a:cubicBezTo>
                <a:cubicBezTo>
                  <a:pt x="2734045" y="5707242"/>
                  <a:pt x="2771700" y="5712717"/>
                  <a:pt x="2820098" y="5718410"/>
                </a:cubicBezTo>
                <a:cubicBezTo>
                  <a:pt x="2829324" y="5718567"/>
                  <a:pt x="2836428" y="5712818"/>
                  <a:pt x="2841409" y="5701164"/>
                </a:cubicBezTo>
                <a:cubicBezTo>
                  <a:pt x="2846617" y="5684669"/>
                  <a:pt x="2858369" y="5676421"/>
                  <a:pt x="2876664" y="5676421"/>
                </a:cubicBezTo>
                <a:close/>
                <a:moveTo>
                  <a:pt x="9153644" y="0"/>
                </a:moveTo>
                <a:lnTo>
                  <a:pt x="11722337" y="2438736"/>
                </a:lnTo>
                <a:lnTo>
                  <a:pt x="11722337" y="9296736"/>
                </a:lnTo>
                <a:lnTo>
                  <a:pt x="5626337" y="9296736"/>
                </a:lnTo>
                <a:cubicBezTo>
                  <a:pt x="5703444" y="8081165"/>
                  <a:pt x="5328473" y="7265304"/>
                  <a:pt x="5066521" y="6349514"/>
                </a:cubicBezTo>
                <a:lnTo>
                  <a:pt x="5034290" y="6229353"/>
                </a:lnTo>
                <a:lnTo>
                  <a:pt x="5093465" y="6223803"/>
                </a:lnTo>
                <a:cubicBezTo>
                  <a:pt x="5135182" y="6215018"/>
                  <a:pt x="5171777" y="6201839"/>
                  <a:pt x="5203249" y="6184267"/>
                </a:cubicBezTo>
                <a:cubicBezTo>
                  <a:pt x="5284464" y="6139148"/>
                  <a:pt x="5325071" y="6068028"/>
                  <a:pt x="5325071" y="5970907"/>
                </a:cubicBezTo>
                <a:cubicBezTo>
                  <a:pt x="5325071" y="5878000"/>
                  <a:pt x="5288294" y="5807968"/>
                  <a:pt x="5214739" y="5760812"/>
                </a:cubicBezTo>
                <a:cubicBezTo>
                  <a:pt x="5153567" y="5721741"/>
                  <a:pt x="5074400" y="5702206"/>
                  <a:pt x="4977237" y="5702206"/>
                </a:cubicBezTo>
                <a:lnTo>
                  <a:pt x="4914658" y="5708952"/>
                </a:lnTo>
                <a:lnTo>
                  <a:pt x="4876537" y="5484834"/>
                </a:lnTo>
                <a:cubicBezTo>
                  <a:pt x="4833552" y="5178620"/>
                  <a:pt x="4815997" y="4849923"/>
                  <a:pt x="4839129" y="4485251"/>
                </a:cubicBezTo>
                <a:cubicBezTo>
                  <a:pt x="5365383" y="1644350"/>
                  <a:pt x="8028676" y="450055"/>
                  <a:pt x="9153644" y="0"/>
                </a:cubicBezTo>
                <a:close/>
              </a:path>
            </a:pathLst>
          </a:custGeom>
          <a:solidFill>
            <a:srgbClr val="E6E2D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Tree>
    <p:extLst>
      <p:ext uri="{BB962C8B-B14F-4D97-AF65-F5344CB8AC3E}">
        <p14:creationId xmlns:p14="http://schemas.microsoft.com/office/powerpoint/2010/main" val="2462517817"/>
      </p:ext>
    </p:extLst>
  </p:cSld>
  <p:clrMapOvr>
    <a:masterClrMapping/>
  </p:clrMapOvr>
  <p:transition spd="slow">
    <p:comb/>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35DF132-6ECF-6AFC-33BE-B9B0E65B3F55}"/>
              </a:ext>
            </a:extLst>
          </p:cNvPr>
          <p:cNvSpPr/>
          <p:nvPr/>
        </p:nvSpPr>
        <p:spPr>
          <a:xfrm>
            <a:off x="0" y="0"/>
            <a:ext cx="12192000" cy="6858000"/>
          </a:xfrm>
          <a:prstGeom prst="rect">
            <a:avLst/>
          </a:prstGeom>
          <a:solidFill>
            <a:srgbClr val="C451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Forma libre: forma 5">
            <a:extLst>
              <a:ext uri="{FF2B5EF4-FFF2-40B4-BE49-F238E27FC236}">
                <a16:creationId xmlns:a16="http://schemas.microsoft.com/office/drawing/2014/main" id="{1DCE9276-30F6-7275-80C8-4E50C393C829}"/>
              </a:ext>
            </a:extLst>
          </p:cNvPr>
          <p:cNvSpPr/>
          <p:nvPr/>
        </p:nvSpPr>
        <p:spPr>
          <a:xfrm>
            <a:off x="1070139" y="-2438736"/>
            <a:ext cx="11121861" cy="9296736"/>
          </a:xfrm>
          <a:custGeom>
            <a:avLst/>
            <a:gdLst/>
            <a:ahLst/>
            <a:cxnLst/>
            <a:rect l="l" t="t" r="r" b="b"/>
            <a:pathLst>
              <a:path w="11121861" h="9296736">
                <a:moveTo>
                  <a:pt x="8157319" y="6062283"/>
                </a:moveTo>
                <a:cubicBezTo>
                  <a:pt x="8170698" y="6062283"/>
                  <a:pt x="8205767" y="6104626"/>
                  <a:pt x="8262523" y="6189312"/>
                </a:cubicBezTo>
                <a:cubicBezTo>
                  <a:pt x="8290089" y="6230213"/>
                  <a:pt x="8304480" y="6258195"/>
                  <a:pt x="8305696" y="6273257"/>
                </a:cubicBezTo>
                <a:cubicBezTo>
                  <a:pt x="8306133" y="6271248"/>
                  <a:pt x="8301515" y="6270855"/>
                  <a:pt x="8291842" y="6272078"/>
                </a:cubicBezTo>
                <a:cubicBezTo>
                  <a:pt x="8280731" y="6273316"/>
                  <a:pt x="8265206" y="6273301"/>
                  <a:pt x="8245267" y="6272033"/>
                </a:cubicBezTo>
                <a:cubicBezTo>
                  <a:pt x="8233622" y="6270855"/>
                  <a:pt x="8221888" y="6269691"/>
                  <a:pt x="8210066" y="6268542"/>
                </a:cubicBezTo>
                <a:cubicBezTo>
                  <a:pt x="8174190" y="6269165"/>
                  <a:pt x="8139533" y="6270066"/>
                  <a:pt x="8106096" y="6271244"/>
                </a:cubicBezTo>
                <a:cubicBezTo>
                  <a:pt x="8059977" y="6270103"/>
                  <a:pt x="8036917" y="6267101"/>
                  <a:pt x="8036917" y="6262238"/>
                </a:cubicBezTo>
                <a:cubicBezTo>
                  <a:pt x="8036917" y="6243589"/>
                  <a:pt x="8054825" y="6198381"/>
                  <a:pt x="8090642" y="6126615"/>
                </a:cubicBezTo>
                <a:cubicBezTo>
                  <a:pt x="8123256" y="6083727"/>
                  <a:pt x="8145482" y="6062283"/>
                  <a:pt x="8157319" y="6062283"/>
                </a:cubicBezTo>
                <a:close/>
                <a:moveTo>
                  <a:pt x="6492389" y="5665297"/>
                </a:moveTo>
                <a:cubicBezTo>
                  <a:pt x="6511727" y="5665297"/>
                  <a:pt x="6532719" y="5671286"/>
                  <a:pt x="6555364" y="5683264"/>
                </a:cubicBezTo>
                <a:cubicBezTo>
                  <a:pt x="6662687" y="5740028"/>
                  <a:pt x="6715418" y="5814047"/>
                  <a:pt x="6713558" y="5905323"/>
                </a:cubicBezTo>
                <a:cubicBezTo>
                  <a:pt x="6712342" y="5968958"/>
                  <a:pt x="6688608" y="6000382"/>
                  <a:pt x="6642355" y="5999597"/>
                </a:cubicBezTo>
                <a:cubicBezTo>
                  <a:pt x="6567060" y="5998233"/>
                  <a:pt x="6517424" y="5993841"/>
                  <a:pt x="6493445" y="5986421"/>
                </a:cubicBezTo>
                <a:cubicBezTo>
                  <a:pt x="6488108" y="5859641"/>
                  <a:pt x="6481526" y="5760516"/>
                  <a:pt x="6473698" y="5689046"/>
                </a:cubicBezTo>
                <a:cubicBezTo>
                  <a:pt x="6473980" y="5673213"/>
                  <a:pt x="6480210" y="5665297"/>
                  <a:pt x="6492389" y="5665297"/>
                </a:cubicBezTo>
                <a:close/>
                <a:moveTo>
                  <a:pt x="4140631" y="5533653"/>
                </a:moveTo>
                <a:lnTo>
                  <a:pt x="4284653" y="5535350"/>
                </a:lnTo>
                <a:lnTo>
                  <a:pt x="4326957" y="5784053"/>
                </a:lnTo>
                <a:cubicBezTo>
                  <a:pt x="4365785" y="5979202"/>
                  <a:pt x="4413654" y="6166357"/>
                  <a:pt x="4466045" y="6349514"/>
                </a:cubicBezTo>
                <a:lnTo>
                  <a:pt x="4547496" y="6614863"/>
                </a:lnTo>
                <a:lnTo>
                  <a:pt x="4545990" y="6614850"/>
                </a:lnTo>
                <a:cubicBezTo>
                  <a:pt x="4466522" y="6616689"/>
                  <a:pt x="4344583" y="6622255"/>
                  <a:pt x="4180168" y="6631550"/>
                </a:cubicBezTo>
                <a:cubicBezTo>
                  <a:pt x="4032375" y="6640364"/>
                  <a:pt x="3951023" y="6644537"/>
                  <a:pt x="3936117" y="6644070"/>
                </a:cubicBezTo>
                <a:cubicBezTo>
                  <a:pt x="3897232" y="6642847"/>
                  <a:pt x="3878023" y="6624542"/>
                  <a:pt x="3878490" y="6589156"/>
                </a:cubicBezTo>
                <a:cubicBezTo>
                  <a:pt x="3879105" y="6558350"/>
                  <a:pt x="3905245" y="6537729"/>
                  <a:pt x="3956909" y="6527292"/>
                </a:cubicBezTo>
                <a:cubicBezTo>
                  <a:pt x="3994794" y="6524097"/>
                  <a:pt x="4050041" y="6517723"/>
                  <a:pt x="4122653" y="6508168"/>
                </a:cubicBezTo>
                <a:cubicBezTo>
                  <a:pt x="4160485" y="6501053"/>
                  <a:pt x="4179564" y="6488781"/>
                  <a:pt x="4179891" y="6471355"/>
                </a:cubicBezTo>
                <a:cubicBezTo>
                  <a:pt x="4180350" y="6441394"/>
                  <a:pt x="4177326" y="6383667"/>
                  <a:pt x="4170818" y="6298173"/>
                </a:cubicBezTo>
                <a:cubicBezTo>
                  <a:pt x="4163843" y="6207972"/>
                  <a:pt x="4160355" y="6147603"/>
                  <a:pt x="4160355" y="6117064"/>
                </a:cubicBezTo>
                <a:cubicBezTo>
                  <a:pt x="4160355" y="6050597"/>
                  <a:pt x="4163717" y="5981822"/>
                  <a:pt x="4170440" y="5910738"/>
                </a:cubicBezTo>
                <a:cubicBezTo>
                  <a:pt x="4177230" y="5833812"/>
                  <a:pt x="4181084" y="5782185"/>
                  <a:pt x="4182003" y="5755857"/>
                </a:cubicBezTo>
                <a:cubicBezTo>
                  <a:pt x="4183382" y="5707284"/>
                  <a:pt x="4172390" y="5682667"/>
                  <a:pt x="4149026" y="5682008"/>
                </a:cubicBezTo>
                <a:cubicBezTo>
                  <a:pt x="4085561" y="5680147"/>
                  <a:pt x="4012616" y="5698411"/>
                  <a:pt x="3930191" y="5736800"/>
                </a:cubicBezTo>
                <a:cubicBezTo>
                  <a:pt x="3883582" y="5758140"/>
                  <a:pt x="3848163" y="5783594"/>
                  <a:pt x="3823931" y="5813162"/>
                </a:cubicBezTo>
                <a:cubicBezTo>
                  <a:pt x="3809211" y="5830847"/>
                  <a:pt x="3797896" y="5859289"/>
                  <a:pt x="3789987" y="5898485"/>
                </a:cubicBezTo>
                <a:cubicBezTo>
                  <a:pt x="3782397" y="5936325"/>
                  <a:pt x="3759552" y="5955012"/>
                  <a:pt x="3721452" y="5954545"/>
                </a:cubicBezTo>
                <a:cubicBezTo>
                  <a:pt x="3674977" y="5953959"/>
                  <a:pt x="3652669" y="5914014"/>
                  <a:pt x="3654530" y="5834709"/>
                </a:cubicBezTo>
                <a:lnTo>
                  <a:pt x="3658021" y="5688868"/>
                </a:lnTo>
                <a:cubicBezTo>
                  <a:pt x="3660015" y="5620407"/>
                  <a:pt x="3673825" y="5576532"/>
                  <a:pt x="3699449" y="5557241"/>
                </a:cubicBezTo>
                <a:cubicBezTo>
                  <a:pt x="3725074" y="5537951"/>
                  <a:pt x="3783683" y="5533049"/>
                  <a:pt x="3875277" y="5542537"/>
                </a:cubicBezTo>
                <a:cubicBezTo>
                  <a:pt x="3875470" y="5552025"/>
                  <a:pt x="3963921" y="5549064"/>
                  <a:pt x="4140631" y="5533653"/>
                </a:cubicBezTo>
                <a:close/>
                <a:moveTo>
                  <a:pt x="6223309" y="5533509"/>
                </a:moveTo>
                <a:cubicBezTo>
                  <a:pt x="6178243" y="5532575"/>
                  <a:pt x="6109925" y="5533552"/>
                  <a:pt x="6018357" y="5536439"/>
                </a:cubicBezTo>
                <a:cubicBezTo>
                  <a:pt x="5926788" y="5539326"/>
                  <a:pt x="5858937" y="5540317"/>
                  <a:pt x="5814805" y="5539413"/>
                </a:cubicBezTo>
                <a:cubicBezTo>
                  <a:pt x="5792441" y="5536752"/>
                  <a:pt x="5773662" y="5535421"/>
                  <a:pt x="5758467" y="5535421"/>
                </a:cubicBezTo>
                <a:cubicBezTo>
                  <a:pt x="5688220" y="5535421"/>
                  <a:pt x="5652782" y="5553389"/>
                  <a:pt x="5652152" y="5589324"/>
                </a:cubicBezTo>
                <a:cubicBezTo>
                  <a:pt x="5651692" y="5618454"/>
                  <a:pt x="5659994" y="5636211"/>
                  <a:pt x="5677057" y="5642593"/>
                </a:cubicBezTo>
                <a:cubicBezTo>
                  <a:pt x="5683743" y="5645580"/>
                  <a:pt x="5704920" y="5647570"/>
                  <a:pt x="5740588" y="5648563"/>
                </a:cubicBezTo>
                <a:cubicBezTo>
                  <a:pt x="5745391" y="5648563"/>
                  <a:pt x="5763374" y="5647852"/>
                  <a:pt x="5794535" y="5646428"/>
                </a:cubicBezTo>
                <a:cubicBezTo>
                  <a:pt x="5827557" y="5645005"/>
                  <a:pt x="5845306" y="5644294"/>
                  <a:pt x="5847782" y="5644294"/>
                </a:cubicBezTo>
                <a:cubicBezTo>
                  <a:pt x="5874074" y="5644294"/>
                  <a:pt x="5890910" y="5651313"/>
                  <a:pt x="5898293" y="5665352"/>
                </a:cubicBezTo>
                <a:cubicBezTo>
                  <a:pt x="5904008" y="5675626"/>
                  <a:pt x="5907080" y="5698085"/>
                  <a:pt x="5907511" y="5732730"/>
                </a:cubicBezTo>
                <a:cubicBezTo>
                  <a:pt x="5907511" y="5742418"/>
                  <a:pt x="5904023" y="5783716"/>
                  <a:pt x="5897048" y="5856624"/>
                </a:cubicBezTo>
                <a:cubicBezTo>
                  <a:pt x="5889606" y="5930962"/>
                  <a:pt x="5885885" y="5997151"/>
                  <a:pt x="5885885" y="6055189"/>
                </a:cubicBezTo>
                <a:cubicBezTo>
                  <a:pt x="5885885" y="6078019"/>
                  <a:pt x="5886371" y="6100808"/>
                  <a:pt x="5887341" y="6123557"/>
                </a:cubicBezTo>
                <a:cubicBezTo>
                  <a:pt x="5890091" y="6166067"/>
                  <a:pt x="5892860" y="6208925"/>
                  <a:pt x="5895647" y="6252131"/>
                </a:cubicBezTo>
                <a:cubicBezTo>
                  <a:pt x="5899835" y="6311904"/>
                  <a:pt x="5901462" y="6364662"/>
                  <a:pt x="5900528" y="6410403"/>
                </a:cubicBezTo>
                <a:cubicBezTo>
                  <a:pt x="5900128" y="6435598"/>
                  <a:pt x="5893301" y="6454151"/>
                  <a:pt x="5880048" y="6466063"/>
                </a:cubicBezTo>
                <a:cubicBezTo>
                  <a:pt x="5873236" y="6472571"/>
                  <a:pt x="5856484" y="6478997"/>
                  <a:pt x="5829792" y="6485342"/>
                </a:cubicBezTo>
                <a:cubicBezTo>
                  <a:pt x="5795155" y="6493533"/>
                  <a:pt x="5752196" y="6501823"/>
                  <a:pt x="5700917" y="6510214"/>
                </a:cubicBezTo>
                <a:cubicBezTo>
                  <a:pt x="5654613" y="6518012"/>
                  <a:pt x="5631149" y="6538170"/>
                  <a:pt x="5630526" y="6570688"/>
                </a:cubicBezTo>
                <a:cubicBezTo>
                  <a:pt x="5630526" y="6586965"/>
                  <a:pt x="5637403" y="6600181"/>
                  <a:pt x="5651156" y="6610336"/>
                </a:cubicBezTo>
                <a:cubicBezTo>
                  <a:pt x="5664910" y="6620491"/>
                  <a:pt x="5679744" y="6625569"/>
                  <a:pt x="5695658" y="6625569"/>
                </a:cubicBezTo>
                <a:cubicBezTo>
                  <a:pt x="5695658" y="6625569"/>
                  <a:pt x="5719153" y="6623086"/>
                  <a:pt x="5766144" y="6618119"/>
                </a:cubicBezTo>
                <a:cubicBezTo>
                  <a:pt x="5813134" y="6613153"/>
                  <a:pt x="5884999" y="6610670"/>
                  <a:pt x="5981738" y="6610670"/>
                </a:cubicBezTo>
                <a:cubicBezTo>
                  <a:pt x="6022276" y="6610670"/>
                  <a:pt x="6067710" y="6611144"/>
                  <a:pt x="6118040" y="6612093"/>
                </a:cubicBezTo>
                <a:cubicBezTo>
                  <a:pt x="6426304" y="6620580"/>
                  <a:pt x="6598496" y="6626732"/>
                  <a:pt x="6634617" y="6630550"/>
                </a:cubicBezTo>
                <a:cubicBezTo>
                  <a:pt x="6650034" y="6630550"/>
                  <a:pt x="6664696" y="6626777"/>
                  <a:pt x="6678601" y="6619231"/>
                </a:cubicBezTo>
                <a:cubicBezTo>
                  <a:pt x="6696554" y="6608698"/>
                  <a:pt x="6705530" y="6597824"/>
                  <a:pt x="6705530" y="6586609"/>
                </a:cubicBezTo>
                <a:cubicBezTo>
                  <a:pt x="6704782" y="6552187"/>
                  <a:pt x="6694304" y="6529913"/>
                  <a:pt x="6674098" y="6519787"/>
                </a:cubicBezTo>
                <a:cubicBezTo>
                  <a:pt x="6657168" y="6511649"/>
                  <a:pt x="6632434" y="6505152"/>
                  <a:pt x="6599893" y="6500296"/>
                </a:cubicBezTo>
                <a:cubicBezTo>
                  <a:pt x="6564544" y="6495175"/>
                  <a:pt x="6533464" y="6490527"/>
                  <a:pt x="6506654" y="6486354"/>
                </a:cubicBezTo>
                <a:cubicBezTo>
                  <a:pt x="6486218" y="6486050"/>
                  <a:pt x="6478090" y="6477644"/>
                  <a:pt x="6482271" y="6461137"/>
                </a:cubicBezTo>
                <a:cubicBezTo>
                  <a:pt x="6486615" y="6441702"/>
                  <a:pt x="6490973" y="6421248"/>
                  <a:pt x="6495346" y="6399774"/>
                </a:cubicBezTo>
                <a:cubicBezTo>
                  <a:pt x="6502270" y="6361689"/>
                  <a:pt x="6506205" y="6328619"/>
                  <a:pt x="6507154" y="6300564"/>
                </a:cubicBezTo>
                <a:cubicBezTo>
                  <a:pt x="6508102" y="6272108"/>
                  <a:pt x="6506320" y="6217964"/>
                  <a:pt x="6501806" y="6138133"/>
                </a:cubicBezTo>
                <a:cubicBezTo>
                  <a:pt x="6551928" y="6154596"/>
                  <a:pt x="6600224" y="6191365"/>
                  <a:pt x="6646691" y="6248440"/>
                </a:cubicBezTo>
                <a:cubicBezTo>
                  <a:pt x="6666742" y="6284605"/>
                  <a:pt x="6685236" y="6335168"/>
                  <a:pt x="6702173" y="6400130"/>
                </a:cubicBezTo>
                <a:cubicBezTo>
                  <a:pt x="6712550" y="6447517"/>
                  <a:pt x="6722797" y="6494433"/>
                  <a:pt x="6732915" y="6540879"/>
                </a:cubicBezTo>
                <a:cubicBezTo>
                  <a:pt x="6747184" y="6593536"/>
                  <a:pt x="6773442" y="6619624"/>
                  <a:pt x="6811690" y="6619142"/>
                </a:cubicBezTo>
                <a:cubicBezTo>
                  <a:pt x="6830191" y="6618668"/>
                  <a:pt x="6860293" y="6617256"/>
                  <a:pt x="6901995" y="6614906"/>
                </a:cubicBezTo>
                <a:cubicBezTo>
                  <a:pt x="6940130" y="6613008"/>
                  <a:pt x="6960559" y="6612060"/>
                  <a:pt x="6963280" y="6612060"/>
                </a:cubicBezTo>
                <a:cubicBezTo>
                  <a:pt x="6996501" y="6612527"/>
                  <a:pt x="7047080" y="6614774"/>
                  <a:pt x="7115013" y="6618803"/>
                </a:cubicBezTo>
                <a:cubicBezTo>
                  <a:pt x="7182948" y="6622832"/>
                  <a:pt x="7234193" y="6625087"/>
                  <a:pt x="7268749" y="6625569"/>
                </a:cubicBezTo>
                <a:cubicBezTo>
                  <a:pt x="7281632" y="6625569"/>
                  <a:pt x="7294096" y="6623008"/>
                  <a:pt x="7306141" y="6617886"/>
                </a:cubicBezTo>
                <a:cubicBezTo>
                  <a:pt x="7339229" y="6608116"/>
                  <a:pt x="7355466" y="6595008"/>
                  <a:pt x="7354851" y="6578560"/>
                </a:cubicBezTo>
                <a:cubicBezTo>
                  <a:pt x="7352649" y="6538333"/>
                  <a:pt x="7337287" y="6513168"/>
                  <a:pt x="7308765" y="6503065"/>
                </a:cubicBezTo>
                <a:cubicBezTo>
                  <a:pt x="7231528" y="6475373"/>
                  <a:pt x="7188203" y="6454262"/>
                  <a:pt x="7178789" y="6439734"/>
                </a:cubicBezTo>
                <a:cubicBezTo>
                  <a:pt x="7082133" y="6288574"/>
                  <a:pt x="6956008" y="6158362"/>
                  <a:pt x="6800416" y="6049096"/>
                </a:cubicBezTo>
                <a:cubicBezTo>
                  <a:pt x="6837700" y="6027460"/>
                  <a:pt x="6863172" y="6009800"/>
                  <a:pt x="6876833" y="5996117"/>
                </a:cubicBezTo>
                <a:cubicBezTo>
                  <a:pt x="6917216" y="5957165"/>
                  <a:pt x="6937666" y="5917068"/>
                  <a:pt x="6938185" y="5875826"/>
                </a:cubicBezTo>
                <a:cubicBezTo>
                  <a:pt x="6940134" y="5762350"/>
                  <a:pt x="6889794" y="5676556"/>
                  <a:pt x="6787163" y="5618443"/>
                </a:cubicBezTo>
                <a:cubicBezTo>
                  <a:pt x="6735580" y="5577890"/>
                  <a:pt x="6647333" y="5552210"/>
                  <a:pt x="6522420" y="5541403"/>
                </a:cubicBezTo>
                <a:cubicBezTo>
                  <a:pt x="6496610" y="5539402"/>
                  <a:pt x="6396906" y="5536770"/>
                  <a:pt x="6223309" y="5533509"/>
                </a:cubicBezTo>
                <a:close/>
                <a:moveTo>
                  <a:pt x="1316120" y="5521190"/>
                </a:moveTo>
                <a:cubicBezTo>
                  <a:pt x="1357281" y="5521190"/>
                  <a:pt x="1382527" y="5544991"/>
                  <a:pt x="1391859" y="5592593"/>
                </a:cubicBezTo>
                <a:cubicBezTo>
                  <a:pt x="1395047" y="5609737"/>
                  <a:pt x="1396640" y="5645439"/>
                  <a:pt x="1396640" y="5699697"/>
                </a:cubicBezTo>
                <a:cubicBezTo>
                  <a:pt x="1396640" y="5741851"/>
                  <a:pt x="1388809" y="5797255"/>
                  <a:pt x="1373147" y="5865908"/>
                </a:cubicBezTo>
                <a:cubicBezTo>
                  <a:pt x="1365149" y="5900694"/>
                  <a:pt x="1346837" y="5919640"/>
                  <a:pt x="1318210" y="5922746"/>
                </a:cubicBezTo>
                <a:cubicBezTo>
                  <a:pt x="1304260" y="5923680"/>
                  <a:pt x="1291459" y="5919071"/>
                  <a:pt x="1279807" y="5908920"/>
                </a:cubicBezTo>
                <a:cubicBezTo>
                  <a:pt x="1268155" y="5898769"/>
                  <a:pt x="1262036" y="5885347"/>
                  <a:pt x="1261450" y="5868654"/>
                </a:cubicBezTo>
                <a:cubicBezTo>
                  <a:pt x="1261020" y="5852132"/>
                  <a:pt x="1258589" y="5838856"/>
                  <a:pt x="1254157" y="5828828"/>
                </a:cubicBezTo>
                <a:cubicBezTo>
                  <a:pt x="1229221" y="5771767"/>
                  <a:pt x="1180886" y="5729124"/>
                  <a:pt x="1109149" y="5700898"/>
                </a:cubicBezTo>
                <a:cubicBezTo>
                  <a:pt x="1052029" y="5677868"/>
                  <a:pt x="989388" y="5666353"/>
                  <a:pt x="921224" y="5666353"/>
                </a:cubicBezTo>
                <a:cubicBezTo>
                  <a:pt x="917347" y="5666353"/>
                  <a:pt x="913521" y="5668438"/>
                  <a:pt x="909744" y="5672607"/>
                </a:cubicBezTo>
                <a:cubicBezTo>
                  <a:pt x="905968" y="5676777"/>
                  <a:pt x="904079" y="5680611"/>
                  <a:pt x="904079" y="5684109"/>
                </a:cubicBezTo>
                <a:cubicBezTo>
                  <a:pt x="904079" y="5714893"/>
                  <a:pt x="904698" y="5745109"/>
                  <a:pt x="905936" y="5774758"/>
                </a:cubicBezTo>
                <a:cubicBezTo>
                  <a:pt x="908886" y="5845168"/>
                  <a:pt x="910361" y="5895383"/>
                  <a:pt x="910361" y="5925403"/>
                </a:cubicBezTo>
                <a:cubicBezTo>
                  <a:pt x="910361" y="5945587"/>
                  <a:pt x="921428" y="5955679"/>
                  <a:pt x="943561" y="5955679"/>
                </a:cubicBezTo>
                <a:cubicBezTo>
                  <a:pt x="947312" y="5955679"/>
                  <a:pt x="964412" y="5953818"/>
                  <a:pt x="994862" y="5950097"/>
                </a:cubicBezTo>
                <a:cubicBezTo>
                  <a:pt x="1025312" y="5946376"/>
                  <a:pt x="1042397" y="5944516"/>
                  <a:pt x="1046118" y="5944516"/>
                </a:cubicBezTo>
                <a:cubicBezTo>
                  <a:pt x="1092571" y="5944516"/>
                  <a:pt x="1138250" y="5952406"/>
                  <a:pt x="1183154" y="5968187"/>
                </a:cubicBezTo>
                <a:cubicBezTo>
                  <a:pt x="1209861" y="5976140"/>
                  <a:pt x="1223736" y="6009663"/>
                  <a:pt x="1224781" y="6068754"/>
                </a:cubicBezTo>
                <a:cubicBezTo>
                  <a:pt x="1225753" y="6103785"/>
                  <a:pt x="1216258" y="6162879"/>
                  <a:pt x="1196296" y="6246038"/>
                </a:cubicBezTo>
                <a:cubicBezTo>
                  <a:pt x="1186334" y="6288652"/>
                  <a:pt x="1168418" y="6309959"/>
                  <a:pt x="1142549" y="6309959"/>
                </a:cubicBezTo>
                <a:cubicBezTo>
                  <a:pt x="1114731" y="6309959"/>
                  <a:pt x="1100136" y="6297843"/>
                  <a:pt x="1098764" y="6273612"/>
                </a:cubicBezTo>
                <a:cubicBezTo>
                  <a:pt x="1098245" y="6268046"/>
                  <a:pt x="1098220" y="6259673"/>
                  <a:pt x="1098686" y="6248496"/>
                </a:cubicBezTo>
                <a:cubicBezTo>
                  <a:pt x="1098686" y="6236725"/>
                  <a:pt x="1098686" y="6228516"/>
                  <a:pt x="1098686" y="6223868"/>
                </a:cubicBezTo>
                <a:cubicBezTo>
                  <a:pt x="1098686" y="6193618"/>
                  <a:pt x="1082910" y="6160759"/>
                  <a:pt x="1051355" y="6125291"/>
                </a:cubicBezTo>
                <a:cubicBezTo>
                  <a:pt x="1015554" y="6085146"/>
                  <a:pt x="974723" y="6065074"/>
                  <a:pt x="928862" y="6065074"/>
                </a:cubicBezTo>
                <a:cubicBezTo>
                  <a:pt x="926446" y="6065074"/>
                  <a:pt x="922273" y="6068413"/>
                  <a:pt x="916343" y="6075091"/>
                </a:cubicBezTo>
                <a:cubicBezTo>
                  <a:pt x="915898" y="6125755"/>
                  <a:pt x="907485" y="6208313"/>
                  <a:pt x="891104" y="6322767"/>
                </a:cubicBezTo>
                <a:cubicBezTo>
                  <a:pt x="874723" y="6437221"/>
                  <a:pt x="871395" y="6487610"/>
                  <a:pt x="881120" y="6473935"/>
                </a:cubicBezTo>
                <a:cubicBezTo>
                  <a:pt x="890845" y="6486788"/>
                  <a:pt x="900725" y="6493214"/>
                  <a:pt x="910762" y="6493214"/>
                </a:cubicBezTo>
                <a:cubicBezTo>
                  <a:pt x="980126" y="6493214"/>
                  <a:pt x="1068137" y="6457090"/>
                  <a:pt x="1174793" y="6384842"/>
                </a:cubicBezTo>
                <a:cubicBezTo>
                  <a:pt x="1247315" y="6335520"/>
                  <a:pt x="1299524" y="6291054"/>
                  <a:pt x="1331419" y="6251442"/>
                </a:cubicBezTo>
                <a:cubicBezTo>
                  <a:pt x="1339210" y="6241769"/>
                  <a:pt x="1346127" y="6224824"/>
                  <a:pt x="1352172" y="6200608"/>
                </a:cubicBezTo>
                <a:cubicBezTo>
                  <a:pt x="1358217" y="6176392"/>
                  <a:pt x="1373836" y="6164284"/>
                  <a:pt x="1399031" y="6164284"/>
                </a:cubicBezTo>
                <a:cubicBezTo>
                  <a:pt x="1417614" y="6164284"/>
                  <a:pt x="1431971" y="6173783"/>
                  <a:pt x="1442104" y="6192781"/>
                </a:cubicBezTo>
                <a:cubicBezTo>
                  <a:pt x="1448931" y="6205308"/>
                  <a:pt x="1452344" y="6217071"/>
                  <a:pt x="1452344" y="6228071"/>
                </a:cubicBezTo>
                <a:cubicBezTo>
                  <a:pt x="1452344" y="6283493"/>
                  <a:pt x="1446677" y="6342777"/>
                  <a:pt x="1435344" y="6405923"/>
                </a:cubicBezTo>
                <a:cubicBezTo>
                  <a:pt x="1423573" y="6461152"/>
                  <a:pt x="1411417" y="6518216"/>
                  <a:pt x="1398875" y="6577114"/>
                </a:cubicBezTo>
                <a:cubicBezTo>
                  <a:pt x="1392701" y="6607994"/>
                  <a:pt x="1349268" y="6623434"/>
                  <a:pt x="1268577" y="6623434"/>
                </a:cubicBezTo>
                <a:cubicBezTo>
                  <a:pt x="1228743" y="6623434"/>
                  <a:pt x="1152435" y="6622011"/>
                  <a:pt x="1039653" y="6619164"/>
                </a:cubicBezTo>
                <a:cubicBezTo>
                  <a:pt x="926870" y="6616318"/>
                  <a:pt x="850862" y="6614895"/>
                  <a:pt x="811629" y="6614895"/>
                </a:cubicBezTo>
                <a:cubicBezTo>
                  <a:pt x="575828" y="6614895"/>
                  <a:pt x="385086" y="6618434"/>
                  <a:pt x="239404" y="6625513"/>
                </a:cubicBezTo>
                <a:lnTo>
                  <a:pt x="81755" y="6631973"/>
                </a:lnTo>
                <a:cubicBezTo>
                  <a:pt x="66292" y="6631973"/>
                  <a:pt x="52442" y="6625280"/>
                  <a:pt x="40205" y="6611893"/>
                </a:cubicBezTo>
                <a:cubicBezTo>
                  <a:pt x="29687" y="6600604"/>
                  <a:pt x="24665" y="6588585"/>
                  <a:pt x="25139" y="6575836"/>
                </a:cubicBezTo>
                <a:cubicBezTo>
                  <a:pt x="25762" y="6550456"/>
                  <a:pt x="39048" y="6533771"/>
                  <a:pt x="64999" y="6525780"/>
                </a:cubicBezTo>
                <a:cubicBezTo>
                  <a:pt x="75057" y="6522281"/>
                  <a:pt x="96594" y="6519965"/>
                  <a:pt x="129609" y="6518831"/>
                </a:cubicBezTo>
                <a:cubicBezTo>
                  <a:pt x="148480" y="6518831"/>
                  <a:pt x="177707" y="6518194"/>
                  <a:pt x="217289" y="6516919"/>
                </a:cubicBezTo>
                <a:cubicBezTo>
                  <a:pt x="276158" y="6514917"/>
                  <a:pt x="304429" y="6486091"/>
                  <a:pt x="302101" y="6430439"/>
                </a:cubicBezTo>
                <a:cubicBezTo>
                  <a:pt x="301219" y="6409981"/>
                  <a:pt x="297498" y="6350601"/>
                  <a:pt x="290938" y="6252298"/>
                </a:cubicBezTo>
                <a:cubicBezTo>
                  <a:pt x="285356" y="6174602"/>
                  <a:pt x="282566" y="6101446"/>
                  <a:pt x="282566" y="6032830"/>
                </a:cubicBezTo>
                <a:cubicBezTo>
                  <a:pt x="282566" y="6031599"/>
                  <a:pt x="284310" y="5983106"/>
                  <a:pt x="287797" y="5887350"/>
                </a:cubicBezTo>
                <a:cubicBezTo>
                  <a:pt x="291285" y="5791594"/>
                  <a:pt x="293028" y="5737304"/>
                  <a:pt x="293028" y="5724480"/>
                </a:cubicBezTo>
                <a:cubicBezTo>
                  <a:pt x="293028" y="5695357"/>
                  <a:pt x="276832" y="5671871"/>
                  <a:pt x="244440" y="5654022"/>
                </a:cubicBezTo>
                <a:cubicBezTo>
                  <a:pt x="233552" y="5647944"/>
                  <a:pt x="188144" y="5640517"/>
                  <a:pt x="108217" y="5631741"/>
                </a:cubicBezTo>
                <a:cubicBezTo>
                  <a:pt x="36072" y="5622980"/>
                  <a:pt x="0" y="5604126"/>
                  <a:pt x="0" y="5575181"/>
                </a:cubicBezTo>
                <a:cubicBezTo>
                  <a:pt x="0" y="5539187"/>
                  <a:pt x="17534" y="5525934"/>
                  <a:pt x="52602" y="5535421"/>
                </a:cubicBezTo>
                <a:cubicBezTo>
                  <a:pt x="51868" y="5544909"/>
                  <a:pt x="107839" y="5542730"/>
                  <a:pt x="220514" y="5528884"/>
                </a:cubicBezTo>
                <a:cubicBezTo>
                  <a:pt x="341068" y="5533716"/>
                  <a:pt x="472311" y="5536133"/>
                  <a:pt x="614242" y="5536133"/>
                </a:cubicBezTo>
                <a:cubicBezTo>
                  <a:pt x="810988" y="5536133"/>
                  <a:pt x="958317" y="5533642"/>
                  <a:pt x="1056231" y="5528661"/>
                </a:cubicBezTo>
                <a:cubicBezTo>
                  <a:pt x="1154144" y="5523680"/>
                  <a:pt x="1240774" y="5521190"/>
                  <a:pt x="1316120" y="5521190"/>
                </a:cubicBezTo>
                <a:close/>
                <a:moveTo>
                  <a:pt x="3302260" y="5504112"/>
                </a:moveTo>
                <a:cubicBezTo>
                  <a:pt x="3317848" y="5504112"/>
                  <a:pt x="3331561" y="5509878"/>
                  <a:pt x="3343399" y="5521412"/>
                </a:cubicBezTo>
                <a:cubicBezTo>
                  <a:pt x="3355236" y="5532946"/>
                  <a:pt x="3361155" y="5546347"/>
                  <a:pt x="3361155" y="5561616"/>
                </a:cubicBezTo>
                <a:cubicBezTo>
                  <a:pt x="3361155" y="5590161"/>
                  <a:pt x="3344321" y="5610234"/>
                  <a:pt x="3310654" y="5621834"/>
                </a:cubicBezTo>
                <a:cubicBezTo>
                  <a:pt x="3306407" y="5623413"/>
                  <a:pt x="3284437" y="5627768"/>
                  <a:pt x="3244744" y="5634899"/>
                </a:cubicBezTo>
                <a:cubicBezTo>
                  <a:pt x="3212464" y="5641080"/>
                  <a:pt x="3184289" y="5651206"/>
                  <a:pt x="3160221" y="5665274"/>
                </a:cubicBezTo>
                <a:cubicBezTo>
                  <a:pt x="3124449" y="5690469"/>
                  <a:pt x="3065759" y="5734839"/>
                  <a:pt x="2984149" y="5798385"/>
                </a:cubicBezTo>
                <a:cubicBezTo>
                  <a:pt x="2893919" y="5868884"/>
                  <a:pt x="2848421" y="5906327"/>
                  <a:pt x="2847658" y="5910715"/>
                </a:cubicBezTo>
                <a:cubicBezTo>
                  <a:pt x="2867441" y="5943597"/>
                  <a:pt x="2903024" y="6001772"/>
                  <a:pt x="2954407" y="6085243"/>
                </a:cubicBezTo>
                <a:cubicBezTo>
                  <a:pt x="2977311" y="6119836"/>
                  <a:pt x="3011570" y="6180206"/>
                  <a:pt x="3057187" y="6266352"/>
                </a:cubicBezTo>
                <a:cubicBezTo>
                  <a:pt x="3099977" y="6347354"/>
                  <a:pt x="3135846" y="6409443"/>
                  <a:pt x="3164791" y="6452620"/>
                </a:cubicBezTo>
                <a:cubicBezTo>
                  <a:pt x="3168542" y="6458016"/>
                  <a:pt x="3210277" y="6470488"/>
                  <a:pt x="3289996" y="6490034"/>
                </a:cubicBezTo>
                <a:cubicBezTo>
                  <a:pt x="3358835" y="6506304"/>
                  <a:pt x="3393254" y="6530906"/>
                  <a:pt x="3393254" y="6563839"/>
                </a:cubicBezTo>
                <a:cubicBezTo>
                  <a:pt x="3393254" y="6603569"/>
                  <a:pt x="3369901" y="6623434"/>
                  <a:pt x="3323196" y="6623434"/>
                </a:cubicBezTo>
                <a:cubicBezTo>
                  <a:pt x="3290041" y="6623434"/>
                  <a:pt x="3242628" y="6621970"/>
                  <a:pt x="3180957" y="6619042"/>
                </a:cubicBezTo>
                <a:cubicBezTo>
                  <a:pt x="3117063" y="6616270"/>
                  <a:pt x="3071610" y="6614650"/>
                  <a:pt x="3044600" y="6614183"/>
                </a:cubicBezTo>
                <a:cubicBezTo>
                  <a:pt x="2972189" y="6613235"/>
                  <a:pt x="2875746" y="6612760"/>
                  <a:pt x="2755275" y="6612760"/>
                </a:cubicBezTo>
                <a:cubicBezTo>
                  <a:pt x="2719310" y="6612760"/>
                  <a:pt x="2665142" y="6613946"/>
                  <a:pt x="2592772" y="6616318"/>
                </a:cubicBezTo>
                <a:cubicBezTo>
                  <a:pt x="2520401" y="6618690"/>
                  <a:pt x="2465963" y="6619876"/>
                  <a:pt x="2429457" y="6619876"/>
                </a:cubicBezTo>
                <a:cubicBezTo>
                  <a:pt x="2385088" y="6619876"/>
                  <a:pt x="2362902" y="6602086"/>
                  <a:pt x="2362902" y="6566507"/>
                </a:cubicBezTo>
                <a:cubicBezTo>
                  <a:pt x="2362902" y="6535175"/>
                  <a:pt x="2382022" y="6516511"/>
                  <a:pt x="2420263" y="6510514"/>
                </a:cubicBezTo>
                <a:cubicBezTo>
                  <a:pt x="2438504" y="6507742"/>
                  <a:pt x="2453470" y="6504332"/>
                  <a:pt x="2465159" y="6500283"/>
                </a:cubicBezTo>
                <a:lnTo>
                  <a:pt x="2486754" y="6488251"/>
                </a:lnTo>
                <a:lnTo>
                  <a:pt x="2484668" y="6477964"/>
                </a:lnTo>
                <a:cubicBezTo>
                  <a:pt x="2478433" y="6459740"/>
                  <a:pt x="2462846" y="6432957"/>
                  <a:pt x="2437907" y="6397617"/>
                </a:cubicBezTo>
                <a:cubicBezTo>
                  <a:pt x="2404456" y="6350341"/>
                  <a:pt x="2380940" y="6326703"/>
                  <a:pt x="2367361" y="6326703"/>
                </a:cubicBezTo>
                <a:cubicBezTo>
                  <a:pt x="2349897" y="6326703"/>
                  <a:pt x="2321626" y="6347673"/>
                  <a:pt x="2282548" y="6389612"/>
                </a:cubicBezTo>
                <a:cubicBezTo>
                  <a:pt x="2243471" y="6431551"/>
                  <a:pt x="2223932" y="6461649"/>
                  <a:pt x="2223932" y="6479905"/>
                </a:cubicBezTo>
                <a:cubicBezTo>
                  <a:pt x="2223932" y="6497524"/>
                  <a:pt x="2250579" y="6507905"/>
                  <a:pt x="2303874" y="6511048"/>
                </a:cubicBezTo>
                <a:cubicBezTo>
                  <a:pt x="2335695" y="6513027"/>
                  <a:pt x="2351606" y="6529738"/>
                  <a:pt x="2351606" y="6561181"/>
                </a:cubicBezTo>
                <a:cubicBezTo>
                  <a:pt x="2351606" y="6600311"/>
                  <a:pt x="2322205" y="6619876"/>
                  <a:pt x="2263403" y="6619876"/>
                </a:cubicBezTo>
                <a:cubicBezTo>
                  <a:pt x="2255034" y="6619876"/>
                  <a:pt x="2244338" y="6619876"/>
                  <a:pt x="2231315" y="6619876"/>
                </a:cubicBezTo>
                <a:cubicBezTo>
                  <a:pt x="2218291" y="6619876"/>
                  <a:pt x="2209919" y="6619876"/>
                  <a:pt x="2206198" y="6619876"/>
                </a:cubicBezTo>
                <a:cubicBezTo>
                  <a:pt x="2184954" y="6619876"/>
                  <a:pt x="2152742" y="6620399"/>
                  <a:pt x="2109561" y="6621444"/>
                </a:cubicBezTo>
                <a:cubicBezTo>
                  <a:pt x="2066381" y="6622489"/>
                  <a:pt x="2033943" y="6623011"/>
                  <a:pt x="2012247" y="6623011"/>
                </a:cubicBezTo>
                <a:cubicBezTo>
                  <a:pt x="1993797" y="6623011"/>
                  <a:pt x="1965630" y="6624268"/>
                  <a:pt x="1927746" y="6626781"/>
                </a:cubicBezTo>
                <a:cubicBezTo>
                  <a:pt x="1889861" y="6629293"/>
                  <a:pt x="1861050" y="6630550"/>
                  <a:pt x="1841311" y="6630550"/>
                </a:cubicBezTo>
                <a:cubicBezTo>
                  <a:pt x="1794613" y="6630550"/>
                  <a:pt x="1771264" y="6611385"/>
                  <a:pt x="1771264" y="6573056"/>
                </a:cubicBezTo>
                <a:cubicBezTo>
                  <a:pt x="1771264" y="6552917"/>
                  <a:pt x="1782865" y="6535887"/>
                  <a:pt x="1806065" y="6521966"/>
                </a:cubicBezTo>
                <a:cubicBezTo>
                  <a:pt x="1819296" y="6514020"/>
                  <a:pt x="1838520" y="6506953"/>
                  <a:pt x="1863737" y="6500763"/>
                </a:cubicBezTo>
                <a:cubicBezTo>
                  <a:pt x="1893542" y="6493922"/>
                  <a:pt x="1913611" y="6487814"/>
                  <a:pt x="1923943" y="6482440"/>
                </a:cubicBezTo>
                <a:cubicBezTo>
                  <a:pt x="1952103" y="6467690"/>
                  <a:pt x="2018647" y="6420606"/>
                  <a:pt x="2123576" y="6341191"/>
                </a:cubicBezTo>
                <a:cubicBezTo>
                  <a:pt x="2231033" y="6260240"/>
                  <a:pt x="2284761" y="6216100"/>
                  <a:pt x="2284761" y="6208769"/>
                </a:cubicBezTo>
                <a:cubicBezTo>
                  <a:pt x="2284761" y="6205574"/>
                  <a:pt x="2251473" y="6149474"/>
                  <a:pt x="2184895" y="6040468"/>
                </a:cubicBezTo>
                <a:cubicBezTo>
                  <a:pt x="2127234" y="5945754"/>
                  <a:pt x="2062202" y="5830618"/>
                  <a:pt x="1989798" y="5695061"/>
                </a:cubicBezTo>
                <a:cubicBezTo>
                  <a:pt x="1971312" y="5660608"/>
                  <a:pt x="1942259" y="5638323"/>
                  <a:pt x="1902640" y="5628205"/>
                </a:cubicBezTo>
                <a:cubicBezTo>
                  <a:pt x="1838776" y="5611972"/>
                  <a:pt x="1806843" y="5593578"/>
                  <a:pt x="1806843" y="5573024"/>
                </a:cubicBezTo>
                <a:cubicBezTo>
                  <a:pt x="1806843" y="5535621"/>
                  <a:pt x="1824844" y="5516920"/>
                  <a:pt x="1860846" y="5516920"/>
                </a:cubicBezTo>
                <a:cubicBezTo>
                  <a:pt x="1885929" y="5516920"/>
                  <a:pt x="1923295" y="5517943"/>
                  <a:pt x="1972943" y="5519989"/>
                </a:cubicBezTo>
                <a:cubicBezTo>
                  <a:pt x="2028550" y="5522368"/>
                  <a:pt x="2065682" y="5523791"/>
                  <a:pt x="2084339" y="5524258"/>
                </a:cubicBezTo>
                <a:cubicBezTo>
                  <a:pt x="2262057" y="5527905"/>
                  <a:pt x="2407561" y="5529729"/>
                  <a:pt x="2520852" y="5529729"/>
                </a:cubicBezTo>
                <a:cubicBezTo>
                  <a:pt x="2541666" y="5529729"/>
                  <a:pt x="2572547" y="5527950"/>
                  <a:pt x="2613497" y="5524392"/>
                </a:cubicBezTo>
                <a:cubicBezTo>
                  <a:pt x="2654446" y="5520834"/>
                  <a:pt x="2684494" y="5519055"/>
                  <a:pt x="2703640" y="5519055"/>
                </a:cubicBezTo>
                <a:cubicBezTo>
                  <a:pt x="2743837" y="5519055"/>
                  <a:pt x="2763935" y="5534958"/>
                  <a:pt x="2763935" y="5566764"/>
                </a:cubicBezTo>
                <a:cubicBezTo>
                  <a:pt x="2763935" y="5589157"/>
                  <a:pt x="2748472" y="5606861"/>
                  <a:pt x="2717544" y="5619877"/>
                </a:cubicBezTo>
                <a:cubicBezTo>
                  <a:pt x="2686615" y="5632894"/>
                  <a:pt x="2671152" y="5641918"/>
                  <a:pt x="2671152" y="5646951"/>
                </a:cubicBezTo>
                <a:cubicBezTo>
                  <a:pt x="2671152" y="5655416"/>
                  <a:pt x="2685649" y="5680149"/>
                  <a:pt x="2714641" y="5721150"/>
                </a:cubicBezTo>
                <a:cubicBezTo>
                  <a:pt x="2743635" y="5762152"/>
                  <a:pt x="2760436" y="5782652"/>
                  <a:pt x="2765047" y="5782652"/>
                </a:cubicBezTo>
                <a:cubicBezTo>
                  <a:pt x="2778071" y="5782652"/>
                  <a:pt x="2798273" y="5765259"/>
                  <a:pt x="2825654" y="5730473"/>
                </a:cubicBezTo>
                <a:cubicBezTo>
                  <a:pt x="2856223" y="5692411"/>
                  <a:pt x="2871507" y="5666271"/>
                  <a:pt x="2871507" y="5652054"/>
                </a:cubicBezTo>
                <a:cubicBezTo>
                  <a:pt x="2871507" y="5637927"/>
                  <a:pt x="2860077" y="5629506"/>
                  <a:pt x="2837218" y="5626793"/>
                </a:cubicBezTo>
                <a:cubicBezTo>
                  <a:pt x="2815493" y="5624280"/>
                  <a:pt x="2800827" y="5621138"/>
                  <a:pt x="2793222" y="5617365"/>
                </a:cubicBezTo>
                <a:cubicBezTo>
                  <a:pt x="2774713" y="5608833"/>
                  <a:pt x="2765459" y="5592682"/>
                  <a:pt x="2765459" y="5568910"/>
                </a:cubicBezTo>
                <a:cubicBezTo>
                  <a:pt x="2765459" y="5542789"/>
                  <a:pt x="2795787" y="5529729"/>
                  <a:pt x="2856442" y="5529729"/>
                </a:cubicBezTo>
                <a:lnTo>
                  <a:pt x="2966671" y="5529729"/>
                </a:lnTo>
                <a:cubicBezTo>
                  <a:pt x="2994889" y="5529729"/>
                  <a:pt x="3027933" y="5528046"/>
                  <a:pt x="3065803" y="5524681"/>
                </a:cubicBezTo>
                <a:cubicBezTo>
                  <a:pt x="3112516" y="5520686"/>
                  <a:pt x="3146019" y="5518432"/>
                  <a:pt x="3166314" y="5517921"/>
                </a:cubicBezTo>
                <a:cubicBezTo>
                  <a:pt x="3177062" y="5517454"/>
                  <a:pt x="3199384" y="5514934"/>
                  <a:pt x="3233281" y="5510360"/>
                </a:cubicBezTo>
                <a:cubicBezTo>
                  <a:pt x="3265606" y="5506194"/>
                  <a:pt x="3288599" y="5504112"/>
                  <a:pt x="3302260" y="5504112"/>
                </a:cubicBezTo>
                <a:close/>
                <a:moveTo>
                  <a:pt x="8468493" y="5491303"/>
                </a:moveTo>
                <a:cubicBezTo>
                  <a:pt x="8440875" y="5491303"/>
                  <a:pt x="8376776" y="5550435"/>
                  <a:pt x="8276198" y="5668699"/>
                </a:cubicBezTo>
                <a:cubicBezTo>
                  <a:pt x="8193121" y="5766683"/>
                  <a:pt x="8135772" y="5839972"/>
                  <a:pt x="8104151" y="5888567"/>
                </a:cubicBezTo>
                <a:cubicBezTo>
                  <a:pt x="7988029" y="6067842"/>
                  <a:pt x="7907093" y="6217901"/>
                  <a:pt x="7861345" y="6338745"/>
                </a:cubicBezTo>
                <a:cubicBezTo>
                  <a:pt x="7832199" y="6403840"/>
                  <a:pt x="7805508" y="6436387"/>
                  <a:pt x="7781269" y="6436387"/>
                </a:cubicBezTo>
                <a:cubicBezTo>
                  <a:pt x="7780091" y="6436387"/>
                  <a:pt x="7774668" y="6432485"/>
                  <a:pt x="7765003" y="6424680"/>
                </a:cubicBezTo>
                <a:cubicBezTo>
                  <a:pt x="7749104" y="6411108"/>
                  <a:pt x="7736473" y="6401724"/>
                  <a:pt x="7727111" y="6396527"/>
                </a:cubicBezTo>
                <a:cubicBezTo>
                  <a:pt x="7708499" y="6385891"/>
                  <a:pt x="7689111" y="6380572"/>
                  <a:pt x="7668950" y="6380572"/>
                </a:cubicBezTo>
                <a:cubicBezTo>
                  <a:pt x="7632481" y="6380572"/>
                  <a:pt x="7614247" y="6400441"/>
                  <a:pt x="7614247" y="6440179"/>
                </a:cubicBezTo>
                <a:cubicBezTo>
                  <a:pt x="7614247" y="6463505"/>
                  <a:pt x="7657009" y="6500004"/>
                  <a:pt x="7742533" y="6549674"/>
                </a:cubicBezTo>
                <a:cubicBezTo>
                  <a:pt x="7823186" y="6596475"/>
                  <a:pt x="7876333" y="6619876"/>
                  <a:pt x="7901972" y="6619876"/>
                </a:cubicBezTo>
                <a:cubicBezTo>
                  <a:pt x="7950071" y="6619876"/>
                  <a:pt x="7974120" y="6603884"/>
                  <a:pt x="7974120" y="6571900"/>
                </a:cubicBezTo>
                <a:cubicBezTo>
                  <a:pt x="7974120" y="6558476"/>
                  <a:pt x="7972135" y="6538407"/>
                  <a:pt x="7968166" y="6511693"/>
                </a:cubicBezTo>
                <a:cubicBezTo>
                  <a:pt x="7964196" y="6484979"/>
                  <a:pt x="7962212" y="6465203"/>
                  <a:pt x="7962212" y="6452365"/>
                </a:cubicBezTo>
                <a:cubicBezTo>
                  <a:pt x="7962212" y="6406905"/>
                  <a:pt x="7979327" y="6383993"/>
                  <a:pt x="8013557" y="6383630"/>
                </a:cubicBezTo>
                <a:lnTo>
                  <a:pt x="8154506" y="6383630"/>
                </a:lnTo>
                <a:cubicBezTo>
                  <a:pt x="8226762" y="6383163"/>
                  <a:pt x="8273637" y="6385539"/>
                  <a:pt x="8295133" y="6390757"/>
                </a:cubicBezTo>
                <a:cubicBezTo>
                  <a:pt x="8350518" y="6403714"/>
                  <a:pt x="8377978" y="6429690"/>
                  <a:pt x="8377510" y="6468687"/>
                </a:cubicBezTo>
                <a:cubicBezTo>
                  <a:pt x="8377176" y="6485809"/>
                  <a:pt x="8365005" y="6497836"/>
                  <a:pt x="8340997" y="6504766"/>
                </a:cubicBezTo>
                <a:cubicBezTo>
                  <a:pt x="8313363" y="6510214"/>
                  <a:pt x="8284152" y="6515970"/>
                  <a:pt x="8253361" y="6522033"/>
                </a:cubicBezTo>
                <a:cubicBezTo>
                  <a:pt x="8217522" y="6530743"/>
                  <a:pt x="8199603" y="6548621"/>
                  <a:pt x="8199603" y="6575669"/>
                </a:cubicBezTo>
                <a:cubicBezTo>
                  <a:pt x="8199603" y="6608461"/>
                  <a:pt x="8228767" y="6624857"/>
                  <a:pt x="8287095" y="6624857"/>
                </a:cubicBezTo>
                <a:cubicBezTo>
                  <a:pt x="8337209" y="6624857"/>
                  <a:pt x="8412259" y="6622722"/>
                  <a:pt x="8512244" y="6618453"/>
                </a:cubicBezTo>
                <a:cubicBezTo>
                  <a:pt x="8612228" y="6614183"/>
                  <a:pt x="8686949" y="6612049"/>
                  <a:pt x="8736405" y="6612049"/>
                </a:cubicBezTo>
                <a:cubicBezTo>
                  <a:pt x="8782597" y="6612049"/>
                  <a:pt x="8852450" y="6615132"/>
                  <a:pt x="8945960" y="6621299"/>
                </a:cubicBezTo>
                <a:cubicBezTo>
                  <a:pt x="9039471" y="6627466"/>
                  <a:pt x="9110086" y="6630550"/>
                  <a:pt x="9157807" y="6630550"/>
                </a:cubicBezTo>
                <a:cubicBezTo>
                  <a:pt x="9207306" y="6630550"/>
                  <a:pt x="9232057" y="6607201"/>
                  <a:pt x="9232057" y="6560503"/>
                </a:cubicBezTo>
                <a:cubicBezTo>
                  <a:pt x="9232057" y="6530735"/>
                  <a:pt x="9201495" y="6512575"/>
                  <a:pt x="9140373" y="6506023"/>
                </a:cubicBezTo>
                <a:cubicBezTo>
                  <a:pt x="9080547" y="6499818"/>
                  <a:pt x="9048308" y="6495052"/>
                  <a:pt x="9043653" y="6491724"/>
                </a:cubicBezTo>
                <a:cubicBezTo>
                  <a:pt x="9025330" y="6478693"/>
                  <a:pt x="9005339" y="6442317"/>
                  <a:pt x="8983680" y="6382596"/>
                </a:cubicBezTo>
                <a:cubicBezTo>
                  <a:pt x="8967395" y="6321770"/>
                  <a:pt x="8951732" y="6266511"/>
                  <a:pt x="8936693" y="6216819"/>
                </a:cubicBezTo>
                <a:cubicBezTo>
                  <a:pt x="8884704" y="6081173"/>
                  <a:pt x="8838810" y="5974962"/>
                  <a:pt x="8799012" y="5898185"/>
                </a:cubicBezTo>
                <a:cubicBezTo>
                  <a:pt x="8769482" y="5841933"/>
                  <a:pt x="8720023" y="5766219"/>
                  <a:pt x="8650636" y="5671045"/>
                </a:cubicBezTo>
                <a:cubicBezTo>
                  <a:pt x="8563534" y="5551217"/>
                  <a:pt x="8502819" y="5491303"/>
                  <a:pt x="8468493" y="5491303"/>
                </a:cubicBezTo>
                <a:close/>
                <a:moveTo>
                  <a:pt x="8553168" y="0"/>
                </a:moveTo>
                <a:lnTo>
                  <a:pt x="11121861" y="2438736"/>
                </a:lnTo>
                <a:lnTo>
                  <a:pt x="11121861" y="9296736"/>
                </a:lnTo>
                <a:lnTo>
                  <a:pt x="5025861" y="9296736"/>
                </a:lnTo>
                <a:cubicBezTo>
                  <a:pt x="5087547" y="8324279"/>
                  <a:pt x="4859902" y="7607637"/>
                  <a:pt x="4632257" y="6890994"/>
                </a:cubicBezTo>
                <a:lnTo>
                  <a:pt x="4547496" y="6614863"/>
                </a:lnTo>
                <a:lnTo>
                  <a:pt x="4566593" y="6615025"/>
                </a:lnTo>
                <a:cubicBezTo>
                  <a:pt x="4593199" y="6615718"/>
                  <a:pt x="4637818" y="6617969"/>
                  <a:pt x="4700448" y="6621777"/>
                </a:cubicBezTo>
                <a:cubicBezTo>
                  <a:pt x="4792710" y="6626810"/>
                  <a:pt x="4844415" y="6629579"/>
                  <a:pt x="4855563" y="6630083"/>
                </a:cubicBezTo>
                <a:cubicBezTo>
                  <a:pt x="4858661" y="6630083"/>
                  <a:pt x="4886494" y="6631699"/>
                  <a:pt x="4939063" y="6634931"/>
                </a:cubicBezTo>
                <a:cubicBezTo>
                  <a:pt x="4989756" y="6637703"/>
                  <a:pt x="5017727" y="6639089"/>
                  <a:pt x="5022974" y="6639089"/>
                </a:cubicBezTo>
                <a:cubicBezTo>
                  <a:pt x="5080842" y="6639089"/>
                  <a:pt x="5109777" y="6623649"/>
                  <a:pt x="5109777" y="6592769"/>
                </a:cubicBezTo>
                <a:cubicBezTo>
                  <a:pt x="5109777" y="6552157"/>
                  <a:pt x="5085731" y="6527096"/>
                  <a:pt x="5037640" y="6517586"/>
                </a:cubicBezTo>
                <a:cubicBezTo>
                  <a:pt x="4960744" y="6502116"/>
                  <a:pt x="4909884" y="6494137"/>
                  <a:pt x="4885060" y="6493648"/>
                </a:cubicBezTo>
                <a:cubicBezTo>
                  <a:pt x="4825561" y="6492032"/>
                  <a:pt x="4794574" y="6477959"/>
                  <a:pt x="4792098" y="6451431"/>
                </a:cubicBezTo>
                <a:cubicBezTo>
                  <a:pt x="4790771" y="6436865"/>
                  <a:pt x="4793562" y="6386521"/>
                  <a:pt x="4800471" y="6300397"/>
                </a:cubicBezTo>
                <a:cubicBezTo>
                  <a:pt x="4809284" y="6197840"/>
                  <a:pt x="4814169" y="6121300"/>
                  <a:pt x="4815125" y="6070777"/>
                </a:cubicBezTo>
                <a:cubicBezTo>
                  <a:pt x="4809514" y="5913614"/>
                  <a:pt x="4803243" y="5795531"/>
                  <a:pt x="4796312" y="5716531"/>
                </a:cubicBezTo>
                <a:cubicBezTo>
                  <a:pt x="4796972" y="5690691"/>
                  <a:pt x="4807490" y="5678235"/>
                  <a:pt x="4827867" y="5679161"/>
                </a:cubicBezTo>
                <a:cubicBezTo>
                  <a:pt x="4865470" y="5680043"/>
                  <a:pt x="4909820" y="5691449"/>
                  <a:pt x="4960916" y="5713379"/>
                </a:cubicBezTo>
                <a:cubicBezTo>
                  <a:pt x="5012013" y="5735308"/>
                  <a:pt x="5056793" y="5762784"/>
                  <a:pt x="5095255" y="5795806"/>
                </a:cubicBezTo>
                <a:cubicBezTo>
                  <a:pt x="5124179" y="5820200"/>
                  <a:pt x="5141524" y="5836051"/>
                  <a:pt x="5147290" y="5843360"/>
                </a:cubicBezTo>
                <a:cubicBezTo>
                  <a:pt x="5157653" y="5855968"/>
                  <a:pt x="5166036" y="5874050"/>
                  <a:pt x="5172440" y="5897607"/>
                </a:cubicBezTo>
                <a:cubicBezTo>
                  <a:pt x="5184048" y="5939686"/>
                  <a:pt x="5203613" y="5961038"/>
                  <a:pt x="5231135" y="5961660"/>
                </a:cubicBezTo>
                <a:cubicBezTo>
                  <a:pt x="5250452" y="5962127"/>
                  <a:pt x="5268775" y="5954869"/>
                  <a:pt x="5286105" y="5939885"/>
                </a:cubicBezTo>
                <a:cubicBezTo>
                  <a:pt x="5303435" y="5924901"/>
                  <a:pt x="5312100" y="5907198"/>
                  <a:pt x="5312100" y="5886777"/>
                </a:cubicBezTo>
                <a:lnTo>
                  <a:pt x="5311399" y="5792559"/>
                </a:lnTo>
                <a:cubicBezTo>
                  <a:pt x="5300933" y="5661679"/>
                  <a:pt x="5294733" y="5592122"/>
                  <a:pt x="5292798" y="5583887"/>
                </a:cubicBezTo>
                <a:cubicBezTo>
                  <a:pt x="5283243" y="5542326"/>
                  <a:pt x="5251115" y="5521190"/>
                  <a:pt x="5196412" y="5520478"/>
                </a:cubicBezTo>
                <a:cubicBezTo>
                  <a:pt x="5204358" y="5520552"/>
                  <a:pt x="5130579" y="5522435"/>
                  <a:pt x="4975076" y="5526126"/>
                </a:cubicBezTo>
                <a:cubicBezTo>
                  <a:pt x="4802050" y="5530640"/>
                  <a:pt x="4672515" y="5533576"/>
                  <a:pt x="4586473" y="5534932"/>
                </a:cubicBezTo>
                <a:cubicBezTo>
                  <a:pt x="4516571" y="5536096"/>
                  <a:pt x="4444467" y="5536571"/>
                  <a:pt x="4370160" y="5536358"/>
                </a:cubicBezTo>
                <a:lnTo>
                  <a:pt x="4284653" y="5535350"/>
                </a:lnTo>
                <a:lnTo>
                  <a:pt x="4276061" y="5484834"/>
                </a:lnTo>
                <a:cubicBezTo>
                  <a:pt x="4233076" y="5178620"/>
                  <a:pt x="4215521" y="4849923"/>
                  <a:pt x="4238653" y="4485251"/>
                </a:cubicBezTo>
                <a:cubicBezTo>
                  <a:pt x="4764907" y="1644350"/>
                  <a:pt x="7428200" y="450055"/>
                  <a:pt x="8553168" y="0"/>
                </a:cubicBezTo>
                <a:close/>
              </a:path>
            </a:pathLst>
          </a:custGeom>
          <a:solidFill>
            <a:srgbClr val="E6E2D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Tree>
    <p:extLst>
      <p:ext uri="{BB962C8B-B14F-4D97-AF65-F5344CB8AC3E}">
        <p14:creationId xmlns:p14="http://schemas.microsoft.com/office/powerpoint/2010/main" val="2045106081"/>
      </p:ext>
    </p:extLst>
  </p:cSld>
  <p:clrMapOvr>
    <a:masterClrMapping/>
  </p:clrMapOvr>
  <p:transition spd="slow">
    <p:comb/>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9427" y="0"/>
            <a:ext cx="12192000" cy="6858000"/>
          </a:xfrm>
          <a:prstGeom prst="rect">
            <a:avLst/>
          </a:prstGeom>
          <a:solidFill>
            <a:srgbClr val="FFBEC3">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3054763" y="219180"/>
            <a:ext cx="3134549" cy="1223889"/>
            <a:chOff x="562546" y="2391507"/>
            <a:chExt cx="3522145" cy="1223889"/>
          </a:xfrm>
          <a:solidFill>
            <a:srgbClr val="FF878D"/>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rot="16200000">
            <a:off x="5649206" y="-5913309"/>
            <a:ext cx="1104314" cy="13369292"/>
          </a:xfrm>
          <a:prstGeom prst="rect">
            <a:avLst/>
          </a:prstGeom>
          <a:gradFill>
            <a:gsLst>
              <a:gs pos="12000">
                <a:srgbClr val="C4515B"/>
              </a:gs>
              <a:gs pos="50000">
                <a:srgbClr val="C4515B"/>
              </a:gs>
              <a:gs pos="83000">
                <a:srgbClr val="C4515B"/>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3021512" y="99605"/>
            <a:ext cx="3193547" cy="1223889"/>
          </a:xfrm>
          <a:prstGeom prst="rect">
            <a:avLst/>
          </a:prstGeom>
          <a:solidFill>
            <a:srgbClr val="FF87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6" name="Grupo 15">
            <a:extLst>
              <a:ext uri="{FF2B5EF4-FFF2-40B4-BE49-F238E27FC236}">
                <a16:creationId xmlns:a16="http://schemas.microsoft.com/office/drawing/2014/main" id="{0B8E2A26-B155-FC30-FDA5-F85B306BD814}"/>
              </a:ext>
            </a:extLst>
          </p:cNvPr>
          <p:cNvGrpSpPr/>
          <p:nvPr/>
        </p:nvGrpSpPr>
        <p:grpSpPr>
          <a:xfrm>
            <a:off x="3156706" y="294929"/>
            <a:ext cx="9100993" cy="1025569"/>
            <a:chOff x="3156706" y="294929"/>
            <a:chExt cx="9100993" cy="1025569"/>
          </a:xfrm>
        </p:grpSpPr>
        <p:sp>
          <p:nvSpPr>
            <p:cNvPr id="14" name="CuadroTexto 13">
              <a:extLst>
                <a:ext uri="{FF2B5EF4-FFF2-40B4-BE49-F238E27FC236}">
                  <a16:creationId xmlns:a16="http://schemas.microsoft.com/office/drawing/2014/main" id="{73DB0529-9053-31DB-586C-69FBD1BFFB25}"/>
                </a:ext>
              </a:extLst>
            </p:cNvPr>
            <p:cNvSpPr txBox="1"/>
            <p:nvPr/>
          </p:nvSpPr>
          <p:spPr>
            <a:xfrm>
              <a:off x="3156706" y="304835"/>
              <a:ext cx="2917068" cy="1015663"/>
            </a:xfrm>
            <a:prstGeom prst="rect">
              <a:avLst/>
            </a:prstGeom>
            <a:noFill/>
          </p:spPr>
          <p:txBody>
            <a:bodyPr wrap="square" rtlCol="0">
              <a:spAutoFit/>
            </a:bodyPr>
            <a:lstStyle/>
            <a:p>
              <a:pPr algn="ctr"/>
              <a:r>
                <a:rPr lang="es-MX" sz="2000" b="1" dirty="0">
                  <a:latin typeface="Goudy Stout" panose="0202090407030B020401" pitchFamily="18" charset="0"/>
                  <a:ea typeface="Cascadia Code" panose="020B0609020000020004" pitchFamily="49" charset="0"/>
                  <a:cs typeface="Cascadia Code" panose="020B0609020000020004" pitchFamily="49" charset="0"/>
                </a:rPr>
                <a:t>Variación del mercado</a:t>
              </a:r>
            </a:p>
          </p:txBody>
        </p:sp>
        <p:sp>
          <p:nvSpPr>
            <p:cNvPr id="2" name="CuadroTexto 1">
              <a:extLst>
                <a:ext uri="{FF2B5EF4-FFF2-40B4-BE49-F238E27FC236}">
                  <a16:creationId xmlns:a16="http://schemas.microsoft.com/office/drawing/2014/main" id="{EF534C59-7749-A933-F97C-0740D51AE427}"/>
                </a:ext>
              </a:extLst>
            </p:cNvPr>
            <p:cNvSpPr txBox="1"/>
            <p:nvPr/>
          </p:nvSpPr>
          <p:spPr>
            <a:xfrm>
              <a:off x="6257635" y="304835"/>
              <a:ext cx="2917068" cy="984885"/>
            </a:xfrm>
            <a:prstGeom prst="rect">
              <a:avLst/>
            </a:prstGeom>
            <a:noFill/>
          </p:spPr>
          <p:txBody>
            <a:bodyPr wrap="square" rtlCol="0">
              <a:spAutoFit/>
            </a:bodyPr>
            <a:lstStyle/>
            <a:p>
              <a:pPr algn="ctr"/>
              <a:r>
                <a:rPr lang="es-MX" sz="2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Variación n. de </a:t>
              </a:r>
              <a:r>
                <a:rPr lang="es-MX"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empleados</a:t>
              </a:r>
              <a:endParaRPr lang="es-MX" sz="2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11" name="CuadroTexto 10">
              <a:extLst>
                <a:ext uri="{FF2B5EF4-FFF2-40B4-BE49-F238E27FC236}">
                  <a16:creationId xmlns:a16="http://schemas.microsoft.com/office/drawing/2014/main" id="{DCA29488-10F4-7811-64F2-EDA9EE02AECE}"/>
                </a:ext>
              </a:extLst>
            </p:cNvPr>
            <p:cNvSpPr txBox="1"/>
            <p:nvPr/>
          </p:nvSpPr>
          <p:spPr>
            <a:xfrm>
              <a:off x="9340631" y="294929"/>
              <a:ext cx="2917068" cy="1015663"/>
            </a:xfrm>
            <a:prstGeom prst="rect">
              <a:avLst/>
            </a:prstGeom>
            <a:noFill/>
          </p:spPr>
          <p:txBody>
            <a:bodyPr wrap="square" rtlCol="0">
              <a:spAutoFit/>
            </a:bodyPr>
            <a:lstStyle/>
            <a:p>
              <a:pPr algn="ctr"/>
              <a:r>
                <a:rPr lang="es-MX" sz="2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Total ventas globales</a:t>
              </a:r>
            </a:p>
          </p:txBody>
        </p:sp>
      </p:grpSp>
      <p:grpSp>
        <p:nvGrpSpPr>
          <p:cNvPr id="68" name="Grupo 67">
            <a:extLst>
              <a:ext uri="{FF2B5EF4-FFF2-40B4-BE49-F238E27FC236}">
                <a16:creationId xmlns:a16="http://schemas.microsoft.com/office/drawing/2014/main" id="{DD8B4ADE-0E31-57FC-1579-78BE34603E09}"/>
              </a:ext>
            </a:extLst>
          </p:cNvPr>
          <p:cNvGrpSpPr/>
          <p:nvPr/>
        </p:nvGrpSpPr>
        <p:grpSpPr>
          <a:xfrm>
            <a:off x="-11815443" y="1420613"/>
            <a:ext cx="11694453" cy="4813811"/>
            <a:chOff x="288834" y="1550859"/>
            <a:chExt cx="11694453" cy="4813811"/>
          </a:xfrm>
        </p:grpSpPr>
        <p:sp>
          <p:nvSpPr>
            <p:cNvPr id="64" name="CuadroTexto 63">
              <a:extLst>
                <a:ext uri="{FF2B5EF4-FFF2-40B4-BE49-F238E27FC236}">
                  <a16:creationId xmlns:a16="http://schemas.microsoft.com/office/drawing/2014/main" id="{5D46FD9F-EF21-BEAE-1C2A-391BA9683733}"/>
                </a:ext>
              </a:extLst>
            </p:cNvPr>
            <p:cNvSpPr txBox="1"/>
            <p:nvPr/>
          </p:nvSpPr>
          <p:spPr>
            <a:xfrm>
              <a:off x="360451" y="2786543"/>
              <a:ext cx="3150542" cy="3016210"/>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variación del número de empleados por industria durante el periodo 2015 - 2022.</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65" name="CuadroTexto 64">
              <a:extLst>
                <a:ext uri="{FF2B5EF4-FFF2-40B4-BE49-F238E27FC236}">
                  <a16:creationId xmlns:a16="http://schemas.microsoft.com/office/drawing/2014/main" id="{46912550-18BD-DF04-BF4C-150A8A4BD6CF}"/>
                </a:ext>
              </a:extLst>
            </p:cNvPr>
            <p:cNvSpPr txBox="1"/>
            <p:nvPr/>
          </p:nvSpPr>
          <p:spPr>
            <a:xfrm>
              <a:off x="288834" y="1817859"/>
              <a:ext cx="1275418" cy="1015663"/>
            </a:xfrm>
            <a:prstGeom prst="rect">
              <a:avLst/>
            </a:prstGeom>
            <a:noFill/>
          </p:spPr>
          <p:txBody>
            <a:bodyPr wrap="square">
              <a:spAutoFit/>
            </a:bodyPr>
            <a:lstStyle/>
            <a:p>
              <a:r>
                <a:rPr lang="es-ES" sz="6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solidFill>
                  <a:srgbClr val="FF878D"/>
                </a:solidFill>
              </a:endParaRPr>
            </a:p>
          </p:txBody>
        </p:sp>
        <p:pic>
          <p:nvPicPr>
            <p:cNvPr id="67" name="Cantidad de empleados">
              <a:hlinkClick r:id="" action="ppaction://media"/>
              <a:extLst>
                <a:ext uri="{FF2B5EF4-FFF2-40B4-BE49-F238E27FC236}">
                  <a16:creationId xmlns:a16="http://schemas.microsoft.com/office/drawing/2014/main" id="{47799D16-9783-55B3-BF98-1AA7A3ED105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3910819" y="1550859"/>
              <a:ext cx="8072468" cy="4813811"/>
            </a:xfrm>
            <a:prstGeom prst="rect">
              <a:avLst/>
            </a:prstGeom>
          </p:spPr>
        </p:pic>
      </p:grpSp>
      <p:sp>
        <p:nvSpPr>
          <p:cNvPr id="74" name="CuadroTexto 73">
            <a:extLst>
              <a:ext uri="{FF2B5EF4-FFF2-40B4-BE49-F238E27FC236}">
                <a16:creationId xmlns:a16="http://schemas.microsoft.com/office/drawing/2014/main" id="{F3879896-7918-E29F-C494-74D5EE68E599}"/>
              </a:ext>
            </a:extLst>
          </p:cNvPr>
          <p:cNvSpPr txBox="1"/>
          <p:nvPr/>
        </p:nvSpPr>
        <p:spPr>
          <a:xfrm>
            <a:off x="2489642" y="5081405"/>
            <a:ext cx="9386766" cy="888705"/>
          </a:xfrm>
          <a:prstGeom prst="rect">
            <a:avLst/>
          </a:prstGeom>
          <a:noFill/>
        </p:spPr>
        <p:txBody>
          <a:bodyPr wrap="square">
            <a:spAutoFit/>
          </a:bodyPr>
          <a:lstStyle/>
          <a:p>
            <a:pPr algn="ctr">
              <a:lnSpc>
                <a:spcPct val="150000"/>
              </a:lnSpc>
            </a:pPr>
            <a:r>
              <a:rPr lang="es-ES" b="1" dirty="0">
                <a:latin typeface="Goudy Stout" panose="0202090407030B020401" pitchFamily="18" charset="0"/>
                <a:ea typeface="Cascadia Code" panose="020B0609020000020004" pitchFamily="49" charset="0"/>
                <a:cs typeface="Cascadia Code" panose="020B0609020000020004" pitchFamily="49" charset="0"/>
              </a:rPr>
              <a:t>variación del valor de mercado por industria durante el periodo 2015 - 2022</a:t>
            </a:r>
            <a:endParaRPr lang="es-MX"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75" name="CuadroTexto 74">
            <a:extLst>
              <a:ext uri="{FF2B5EF4-FFF2-40B4-BE49-F238E27FC236}">
                <a16:creationId xmlns:a16="http://schemas.microsoft.com/office/drawing/2014/main" id="{16DA9DA3-CD81-BA4E-35D4-3A56F8CB95AA}"/>
              </a:ext>
            </a:extLst>
          </p:cNvPr>
          <p:cNvSpPr txBox="1"/>
          <p:nvPr/>
        </p:nvSpPr>
        <p:spPr>
          <a:xfrm>
            <a:off x="1214224" y="5081405"/>
            <a:ext cx="1275418" cy="1015663"/>
          </a:xfrm>
          <a:prstGeom prst="rect">
            <a:avLst/>
          </a:prstGeom>
          <a:noFill/>
        </p:spPr>
        <p:txBody>
          <a:bodyPr wrap="square">
            <a:spAutoFit/>
          </a:bodyPr>
          <a:lstStyle/>
          <a:p>
            <a:r>
              <a:rPr lang="es-ES" sz="6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solidFill>
                <a:srgbClr val="FF878D"/>
              </a:solidFill>
            </a:endParaRPr>
          </a:p>
        </p:txBody>
      </p:sp>
      <p:pic>
        <p:nvPicPr>
          <p:cNvPr id="76" name="Valor de mercado">
            <a:hlinkClick r:id="" action="ppaction://media"/>
            <a:extLst>
              <a:ext uri="{FF2B5EF4-FFF2-40B4-BE49-F238E27FC236}">
                <a16:creationId xmlns:a16="http://schemas.microsoft.com/office/drawing/2014/main" id="{7EDCFADF-DEEC-C1D9-A08E-95514B58F51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89969" y="1687252"/>
            <a:ext cx="11486439" cy="320011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77" name="Complemento 76" title="Visor web">
                <a:extLst>
                  <a:ext uri="{FF2B5EF4-FFF2-40B4-BE49-F238E27FC236}">
                    <a16:creationId xmlns:a16="http://schemas.microsoft.com/office/drawing/2014/main" id="{006BA643-C362-348C-4C29-987BED949787}"/>
                  </a:ext>
                </a:extLst>
              </p:cNvPr>
              <p:cNvGraphicFramePr>
                <a:graphicFrameLocks noGrp="1"/>
              </p:cNvGraphicFramePr>
              <p:nvPr>
                <p:extLst>
                  <p:ext uri="{D42A27DB-BD31-4B8C-83A1-F6EECF244321}">
                    <p14:modId xmlns:p14="http://schemas.microsoft.com/office/powerpoint/2010/main" val="3283062060"/>
                  </p:ext>
                </p:extLst>
              </p:nvPr>
            </p:nvGraphicFramePr>
            <p:xfrm>
              <a:off x="-21292997" y="1344571"/>
              <a:ext cx="8152797" cy="4908040"/>
            </p:xfrm>
            <a:graphic>
              <a:graphicData uri="http://schemas.microsoft.com/office/webextensions/webextension/2010/11">
                <we:webextensionref xmlns:we="http://schemas.microsoft.com/office/webextensions/webextension/2010/11" xmlns:r="http://schemas.openxmlformats.org/officeDocument/2006/relationships" r:id="rId9"/>
              </a:graphicData>
            </a:graphic>
          </p:graphicFrame>
        </mc:Choice>
        <mc:Fallback>
          <p:pic>
            <p:nvPicPr>
              <p:cNvPr id="77" name="Complemento 76" title="Visor web">
                <a:extLst>
                  <a:ext uri="{FF2B5EF4-FFF2-40B4-BE49-F238E27FC236}">
                    <a16:creationId xmlns:a16="http://schemas.microsoft.com/office/drawing/2014/main" id="{006BA643-C362-348C-4C29-987BED949787}"/>
                  </a:ext>
                </a:extLst>
              </p:cNvPr>
              <p:cNvPicPr>
                <a:picLocks noGrp="1" noRot="1" noChangeAspect="1" noMove="1" noResize="1" noEditPoints="1" noAdjustHandles="1" noChangeArrowheads="1" noChangeShapeType="1"/>
              </p:cNvPicPr>
              <p:nvPr/>
            </p:nvPicPr>
            <p:blipFill>
              <a:blip r:embed="rId10"/>
              <a:stretch>
                <a:fillRect/>
              </a:stretch>
            </p:blipFill>
            <p:spPr>
              <a:xfrm>
                <a:off x="-21292997" y="1344571"/>
                <a:ext cx="8152797" cy="4908040"/>
              </a:xfrm>
              <a:prstGeom prst="rect">
                <a:avLst/>
              </a:prstGeom>
            </p:spPr>
          </p:pic>
        </mc:Fallback>
      </mc:AlternateContent>
      <p:grpSp>
        <p:nvGrpSpPr>
          <p:cNvPr id="84" name="Grupo 83">
            <a:extLst>
              <a:ext uri="{FF2B5EF4-FFF2-40B4-BE49-F238E27FC236}">
                <a16:creationId xmlns:a16="http://schemas.microsoft.com/office/drawing/2014/main" id="{3CC6C36F-3477-F7FF-992F-6401A10168B4}"/>
              </a:ext>
            </a:extLst>
          </p:cNvPr>
          <p:cNvGrpSpPr/>
          <p:nvPr/>
        </p:nvGrpSpPr>
        <p:grpSpPr>
          <a:xfrm>
            <a:off x="-24825928" y="1705799"/>
            <a:ext cx="3222159" cy="3615562"/>
            <a:chOff x="-24825928" y="1705799"/>
            <a:chExt cx="3222159" cy="3615562"/>
          </a:xfrm>
        </p:grpSpPr>
        <p:sp>
          <p:nvSpPr>
            <p:cNvPr id="79" name="CuadroTexto 78">
              <a:extLst>
                <a:ext uri="{FF2B5EF4-FFF2-40B4-BE49-F238E27FC236}">
                  <a16:creationId xmlns:a16="http://schemas.microsoft.com/office/drawing/2014/main" id="{A975F1B7-7968-14EF-6CBD-221701DFA606}"/>
                </a:ext>
              </a:extLst>
            </p:cNvPr>
            <p:cNvSpPr txBox="1"/>
            <p:nvPr/>
          </p:nvSpPr>
          <p:spPr>
            <a:xfrm>
              <a:off x="-24754311" y="2674483"/>
              <a:ext cx="3150542" cy="2646878"/>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genera un mapa con el total de ventas globales por país en el año 2020</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80" name="CuadroTexto 79">
              <a:extLst>
                <a:ext uri="{FF2B5EF4-FFF2-40B4-BE49-F238E27FC236}">
                  <a16:creationId xmlns:a16="http://schemas.microsoft.com/office/drawing/2014/main" id="{DDE616B0-E982-6C07-A077-B611A5EEEF33}"/>
                </a:ext>
              </a:extLst>
            </p:cNvPr>
            <p:cNvSpPr txBox="1"/>
            <p:nvPr/>
          </p:nvSpPr>
          <p:spPr>
            <a:xfrm>
              <a:off x="-24825928" y="1705799"/>
              <a:ext cx="1275418" cy="1015663"/>
            </a:xfrm>
            <a:prstGeom prst="rect">
              <a:avLst/>
            </a:prstGeom>
            <a:noFill/>
          </p:spPr>
          <p:txBody>
            <a:bodyPr wrap="square">
              <a:spAutoFit/>
            </a:bodyPr>
            <a:lstStyle/>
            <a:p>
              <a:r>
                <a:rPr lang="es-ES" sz="6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solidFill>
                  <a:srgbClr val="FF878D"/>
                </a:solidFill>
              </a:endParaRPr>
            </a:p>
          </p:txBody>
        </p:sp>
      </p:grpSp>
    </p:spTree>
    <p:extLst>
      <p:ext uri="{BB962C8B-B14F-4D97-AF65-F5344CB8AC3E}">
        <p14:creationId xmlns:p14="http://schemas.microsoft.com/office/powerpoint/2010/main" val="933629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76"/>
                </p:tgtEl>
              </p:cMediaNode>
            </p:video>
            <p:seq concurrent="1" nextAc="seek">
              <p:cTn id="8" restart="whenNotActive" fill="hold" evtFilter="cancelBubble" nodeType="interactiveSeq">
                <p:stCondLst>
                  <p:cond evt="onClick" delay="0">
                    <p:tgtEl>
                      <p:spTgt spid="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6"/>
                                        </p:tgtEl>
                                      </p:cBhvr>
                                    </p:cmd>
                                  </p:childTnLst>
                                </p:cTn>
                              </p:par>
                            </p:childTnLst>
                          </p:cTn>
                        </p:par>
                      </p:childTnLst>
                    </p:cTn>
                  </p:par>
                </p:childTnLst>
              </p:cTn>
              <p:nextCondLst>
                <p:cond evt="onClick" delay="0">
                  <p:tgtEl>
                    <p:spTgt spid="7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9427" y="0"/>
            <a:ext cx="12192000" cy="6858000"/>
          </a:xfrm>
          <a:prstGeom prst="rect">
            <a:avLst/>
          </a:prstGeom>
          <a:solidFill>
            <a:srgbClr val="FFBEC3">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3054763" y="219180"/>
            <a:ext cx="3134549" cy="1223889"/>
            <a:chOff x="562546" y="2391507"/>
            <a:chExt cx="3522145" cy="1223889"/>
          </a:xfrm>
          <a:solidFill>
            <a:srgbClr val="FF878D"/>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rot="16200000">
            <a:off x="5649206" y="-5913309"/>
            <a:ext cx="1104314" cy="13369292"/>
          </a:xfrm>
          <a:prstGeom prst="rect">
            <a:avLst/>
          </a:prstGeom>
          <a:gradFill>
            <a:gsLst>
              <a:gs pos="12000">
                <a:srgbClr val="C4515B"/>
              </a:gs>
              <a:gs pos="50000">
                <a:srgbClr val="C4515B"/>
              </a:gs>
              <a:gs pos="83000">
                <a:srgbClr val="C4515B"/>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3021512" y="99605"/>
            <a:ext cx="3193547" cy="1223889"/>
          </a:xfrm>
          <a:prstGeom prst="rect">
            <a:avLst/>
          </a:prstGeom>
          <a:solidFill>
            <a:srgbClr val="FF87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6" name="Grupo 15">
            <a:extLst>
              <a:ext uri="{FF2B5EF4-FFF2-40B4-BE49-F238E27FC236}">
                <a16:creationId xmlns:a16="http://schemas.microsoft.com/office/drawing/2014/main" id="{0B8E2A26-B155-FC30-FDA5-F85B306BD814}"/>
              </a:ext>
            </a:extLst>
          </p:cNvPr>
          <p:cNvGrpSpPr/>
          <p:nvPr/>
        </p:nvGrpSpPr>
        <p:grpSpPr>
          <a:xfrm>
            <a:off x="23362" y="294929"/>
            <a:ext cx="9100993" cy="1025569"/>
            <a:chOff x="3156706" y="294929"/>
            <a:chExt cx="9100993" cy="1025569"/>
          </a:xfrm>
        </p:grpSpPr>
        <p:sp>
          <p:nvSpPr>
            <p:cNvPr id="14" name="CuadroTexto 13">
              <a:extLst>
                <a:ext uri="{FF2B5EF4-FFF2-40B4-BE49-F238E27FC236}">
                  <a16:creationId xmlns:a16="http://schemas.microsoft.com/office/drawing/2014/main" id="{73DB0529-9053-31DB-586C-69FBD1BFFB25}"/>
                </a:ext>
              </a:extLst>
            </p:cNvPr>
            <p:cNvSpPr txBox="1"/>
            <p:nvPr/>
          </p:nvSpPr>
          <p:spPr>
            <a:xfrm>
              <a:off x="3156706" y="304835"/>
              <a:ext cx="2917068" cy="1015663"/>
            </a:xfrm>
            <a:prstGeom prst="rect">
              <a:avLst/>
            </a:prstGeom>
            <a:noFill/>
          </p:spPr>
          <p:txBody>
            <a:bodyPr wrap="square" rtlCol="0">
              <a:spAutoFit/>
            </a:bodyPr>
            <a:lstStyle/>
            <a:p>
              <a:pPr algn="ctr"/>
              <a:r>
                <a:rPr lang="es-MX" sz="2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Variación del mercado</a:t>
              </a:r>
            </a:p>
          </p:txBody>
        </p:sp>
        <p:sp>
          <p:nvSpPr>
            <p:cNvPr id="2" name="CuadroTexto 1">
              <a:extLst>
                <a:ext uri="{FF2B5EF4-FFF2-40B4-BE49-F238E27FC236}">
                  <a16:creationId xmlns:a16="http://schemas.microsoft.com/office/drawing/2014/main" id="{EF534C59-7749-A933-F97C-0740D51AE427}"/>
                </a:ext>
              </a:extLst>
            </p:cNvPr>
            <p:cNvSpPr txBox="1"/>
            <p:nvPr/>
          </p:nvSpPr>
          <p:spPr>
            <a:xfrm>
              <a:off x="6257635" y="304835"/>
              <a:ext cx="2917068" cy="984885"/>
            </a:xfrm>
            <a:prstGeom prst="rect">
              <a:avLst/>
            </a:prstGeom>
            <a:noFill/>
          </p:spPr>
          <p:txBody>
            <a:bodyPr wrap="square" rtlCol="0">
              <a:spAutoFit/>
            </a:bodyPr>
            <a:lstStyle/>
            <a:p>
              <a:pPr algn="ctr"/>
              <a:r>
                <a:rPr lang="es-MX" sz="2000" b="1" dirty="0">
                  <a:latin typeface="Goudy Stout" panose="0202090407030B020401" pitchFamily="18" charset="0"/>
                  <a:ea typeface="Cascadia Code" panose="020B0609020000020004" pitchFamily="49" charset="0"/>
                  <a:cs typeface="Cascadia Code" panose="020B0609020000020004" pitchFamily="49" charset="0"/>
                </a:rPr>
                <a:t>Variación n. de </a:t>
              </a:r>
              <a:r>
                <a:rPr lang="es-MX" b="1" dirty="0">
                  <a:latin typeface="Goudy Stout" panose="0202090407030B020401" pitchFamily="18" charset="0"/>
                  <a:ea typeface="Cascadia Code" panose="020B0609020000020004" pitchFamily="49" charset="0"/>
                  <a:cs typeface="Cascadia Code" panose="020B0609020000020004" pitchFamily="49" charset="0"/>
                </a:rPr>
                <a:t>empleados</a:t>
              </a:r>
              <a:endParaRPr lang="es-MX" sz="20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11" name="CuadroTexto 10">
              <a:extLst>
                <a:ext uri="{FF2B5EF4-FFF2-40B4-BE49-F238E27FC236}">
                  <a16:creationId xmlns:a16="http://schemas.microsoft.com/office/drawing/2014/main" id="{DCA29488-10F4-7811-64F2-EDA9EE02AECE}"/>
                </a:ext>
              </a:extLst>
            </p:cNvPr>
            <p:cNvSpPr txBox="1"/>
            <p:nvPr/>
          </p:nvSpPr>
          <p:spPr>
            <a:xfrm>
              <a:off x="9340631" y="294929"/>
              <a:ext cx="2917068" cy="1015663"/>
            </a:xfrm>
            <a:prstGeom prst="rect">
              <a:avLst/>
            </a:prstGeom>
            <a:noFill/>
          </p:spPr>
          <p:txBody>
            <a:bodyPr wrap="square" rtlCol="0">
              <a:spAutoFit/>
            </a:bodyPr>
            <a:lstStyle/>
            <a:p>
              <a:pPr algn="ctr"/>
              <a:r>
                <a:rPr lang="es-MX" sz="2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Total ventas globales</a:t>
              </a:r>
            </a:p>
          </p:txBody>
        </p:sp>
      </p:grpSp>
      <p:sp>
        <p:nvSpPr>
          <p:cNvPr id="64" name="CuadroTexto 63">
            <a:extLst>
              <a:ext uri="{FF2B5EF4-FFF2-40B4-BE49-F238E27FC236}">
                <a16:creationId xmlns:a16="http://schemas.microsoft.com/office/drawing/2014/main" id="{5D46FD9F-EF21-BEAE-1C2A-391BA9683733}"/>
              </a:ext>
            </a:extLst>
          </p:cNvPr>
          <p:cNvSpPr txBox="1"/>
          <p:nvPr/>
        </p:nvSpPr>
        <p:spPr>
          <a:xfrm>
            <a:off x="286249" y="2656297"/>
            <a:ext cx="3150542" cy="3016210"/>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variación del número de empleados por industria durante el periodo 2015 - 2022.</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65" name="CuadroTexto 64">
            <a:extLst>
              <a:ext uri="{FF2B5EF4-FFF2-40B4-BE49-F238E27FC236}">
                <a16:creationId xmlns:a16="http://schemas.microsoft.com/office/drawing/2014/main" id="{46912550-18BD-DF04-BF4C-150A8A4BD6CF}"/>
              </a:ext>
            </a:extLst>
          </p:cNvPr>
          <p:cNvSpPr txBox="1"/>
          <p:nvPr/>
        </p:nvSpPr>
        <p:spPr>
          <a:xfrm>
            <a:off x="214632" y="1687613"/>
            <a:ext cx="1275418" cy="1015663"/>
          </a:xfrm>
          <a:prstGeom prst="rect">
            <a:avLst/>
          </a:prstGeom>
          <a:noFill/>
        </p:spPr>
        <p:txBody>
          <a:bodyPr wrap="square">
            <a:spAutoFit/>
          </a:bodyPr>
          <a:lstStyle/>
          <a:p>
            <a:r>
              <a:rPr lang="es-ES" sz="6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solidFill>
                <a:srgbClr val="FF878D"/>
              </a:solidFill>
            </a:endParaRPr>
          </a:p>
        </p:txBody>
      </p:sp>
      <p:pic>
        <p:nvPicPr>
          <p:cNvPr id="67" name="Cantidad de empleados">
            <a:hlinkClick r:id="" action="ppaction://media"/>
            <a:extLst>
              <a:ext uri="{FF2B5EF4-FFF2-40B4-BE49-F238E27FC236}">
                <a16:creationId xmlns:a16="http://schemas.microsoft.com/office/drawing/2014/main" id="{47799D16-9783-55B3-BF98-1AA7A3ED10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36617" y="1677788"/>
            <a:ext cx="8072468" cy="4813811"/>
          </a:xfrm>
          <a:prstGeom prst="rect">
            <a:avLst/>
          </a:prstGeom>
        </p:spPr>
      </p:pic>
      <p:sp>
        <p:nvSpPr>
          <p:cNvPr id="74" name="CuadroTexto 73">
            <a:extLst>
              <a:ext uri="{FF2B5EF4-FFF2-40B4-BE49-F238E27FC236}">
                <a16:creationId xmlns:a16="http://schemas.microsoft.com/office/drawing/2014/main" id="{F3879896-7918-E29F-C494-74D5EE68E599}"/>
              </a:ext>
            </a:extLst>
          </p:cNvPr>
          <p:cNvSpPr txBox="1"/>
          <p:nvPr/>
        </p:nvSpPr>
        <p:spPr>
          <a:xfrm>
            <a:off x="14519717" y="5081405"/>
            <a:ext cx="9386766" cy="888705"/>
          </a:xfrm>
          <a:prstGeom prst="rect">
            <a:avLst/>
          </a:prstGeom>
          <a:noFill/>
        </p:spPr>
        <p:txBody>
          <a:bodyPr wrap="square">
            <a:spAutoFit/>
          </a:bodyPr>
          <a:lstStyle/>
          <a:p>
            <a:pPr algn="ctr">
              <a:lnSpc>
                <a:spcPct val="150000"/>
              </a:lnSpc>
            </a:pPr>
            <a:r>
              <a:rPr lang="es-ES" b="1" dirty="0">
                <a:latin typeface="Goudy Stout" panose="0202090407030B020401" pitchFamily="18" charset="0"/>
                <a:ea typeface="Cascadia Code" panose="020B0609020000020004" pitchFamily="49" charset="0"/>
                <a:cs typeface="Cascadia Code" panose="020B0609020000020004" pitchFamily="49" charset="0"/>
              </a:rPr>
              <a:t>variación del valor de mercado por industria durante el periodo 2015 - 2022</a:t>
            </a:r>
            <a:endParaRPr lang="es-MX"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75" name="CuadroTexto 74">
            <a:extLst>
              <a:ext uri="{FF2B5EF4-FFF2-40B4-BE49-F238E27FC236}">
                <a16:creationId xmlns:a16="http://schemas.microsoft.com/office/drawing/2014/main" id="{16DA9DA3-CD81-BA4E-35D4-3A56F8CB95AA}"/>
              </a:ext>
            </a:extLst>
          </p:cNvPr>
          <p:cNvSpPr txBox="1"/>
          <p:nvPr/>
        </p:nvSpPr>
        <p:spPr>
          <a:xfrm>
            <a:off x="13244299" y="5081405"/>
            <a:ext cx="1275418" cy="1015663"/>
          </a:xfrm>
          <a:prstGeom prst="rect">
            <a:avLst/>
          </a:prstGeom>
          <a:noFill/>
        </p:spPr>
        <p:txBody>
          <a:bodyPr wrap="square">
            <a:spAutoFit/>
          </a:bodyPr>
          <a:lstStyle/>
          <a:p>
            <a:r>
              <a:rPr lang="es-ES" sz="6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solidFill>
                <a:srgbClr val="FF878D"/>
              </a:solidFill>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7" name="Complemento 76" title="Visor web">
                <a:extLst>
                  <a:ext uri="{FF2B5EF4-FFF2-40B4-BE49-F238E27FC236}">
                    <a16:creationId xmlns:a16="http://schemas.microsoft.com/office/drawing/2014/main" id="{006BA643-C362-348C-4C29-987BED949787}"/>
                  </a:ext>
                </a:extLst>
              </p:cNvPr>
              <p:cNvGraphicFramePr>
                <a:graphicFrameLocks noGrp="1"/>
              </p:cNvGraphicFramePr>
              <p:nvPr>
                <p:extLst>
                  <p:ext uri="{D42A27DB-BD31-4B8C-83A1-F6EECF244321}">
                    <p14:modId xmlns:p14="http://schemas.microsoft.com/office/powerpoint/2010/main" val="1716128069"/>
                  </p:ext>
                </p:extLst>
              </p:nvPr>
            </p:nvGraphicFramePr>
            <p:xfrm>
              <a:off x="-9262922" y="1344571"/>
              <a:ext cx="8152797" cy="4908040"/>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77" name="Complemento 76" title="Visor web">
                <a:extLst>
                  <a:ext uri="{FF2B5EF4-FFF2-40B4-BE49-F238E27FC236}">
                    <a16:creationId xmlns:a16="http://schemas.microsoft.com/office/drawing/2014/main" id="{006BA643-C362-348C-4C29-987BED949787}"/>
                  </a:ext>
                </a:extLst>
              </p:cNvPr>
              <p:cNvPicPr>
                <a:picLocks noGrp="1" noRot="1" noChangeAspect="1" noMove="1" noResize="1" noEditPoints="1" noAdjustHandles="1" noChangeArrowheads="1" noChangeShapeType="1"/>
              </p:cNvPicPr>
              <p:nvPr/>
            </p:nvPicPr>
            <p:blipFill>
              <a:blip r:embed="rId7"/>
              <a:stretch>
                <a:fillRect/>
              </a:stretch>
            </p:blipFill>
            <p:spPr>
              <a:xfrm>
                <a:off x="-9262922" y="1344571"/>
                <a:ext cx="8152797" cy="4908040"/>
              </a:xfrm>
              <a:prstGeom prst="rect">
                <a:avLst/>
              </a:prstGeom>
            </p:spPr>
          </p:pic>
        </mc:Fallback>
      </mc:AlternateContent>
      <p:grpSp>
        <p:nvGrpSpPr>
          <p:cNvPr id="84" name="Grupo 83">
            <a:extLst>
              <a:ext uri="{FF2B5EF4-FFF2-40B4-BE49-F238E27FC236}">
                <a16:creationId xmlns:a16="http://schemas.microsoft.com/office/drawing/2014/main" id="{3CC6C36F-3477-F7FF-992F-6401A10168B4}"/>
              </a:ext>
            </a:extLst>
          </p:cNvPr>
          <p:cNvGrpSpPr/>
          <p:nvPr/>
        </p:nvGrpSpPr>
        <p:grpSpPr>
          <a:xfrm>
            <a:off x="-12795853" y="1705799"/>
            <a:ext cx="3222159" cy="3615562"/>
            <a:chOff x="-24825928" y="1705799"/>
            <a:chExt cx="3222159" cy="3615562"/>
          </a:xfrm>
        </p:grpSpPr>
        <p:sp>
          <p:nvSpPr>
            <p:cNvPr id="79" name="CuadroTexto 78">
              <a:extLst>
                <a:ext uri="{FF2B5EF4-FFF2-40B4-BE49-F238E27FC236}">
                  <a16:creationId xmlns:a16="http://schemas.microsoft.com/office/drawing/2014/main" id="{A975F1B7-7968-14EF-6CBD-221701DFA606}"/>
                </a:ext>
              </a:extLst>
            </p:cNvPr>
            <p:cNvSpPr txBox="1"/>
            <p:nvPr/>
          </p:nvSpPr>
          <p:spPr>
            <a:xfrm>
              <a:off x="-24754311" y="2674483"/>
              <a:ext cx="3150542" cy="2646878"/>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genera un mapa con el total de ventas globales por país en el año 2020</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80" name="CuadroTexto 79">
              <a:extLst>
                <a:ext uri="{FF2B5EF4-FFF2-40B4-BE49-F238E27FC236}">
                  <a16:creationId xmlns:a16="http://schemas.microsoft.com/office/drawing/2014/main" id="{DDE616B0-E982-6C07-A077-B611A5EEEF33}"/>
                </a:ext>
              </a:extLst>
            </p:cNvPr>
            <p:cNvSpPr txBox="1"/>
            <p:nvPr/>
          </p:nvSpPr>
          <p:spPr>
            <a:xfrm>
              <a:off x="-24825928" y="1705799"/>
              <a:ext cx="1275418" cy="1015663"/>
            </a:xfrm>
            <a:prstGeom prst="rect">
              <a:avLst/>
            </a:prstGeom>
            <a:noFill/>
          </p:spPr>
          <p:txBody>
            <a:bodyPr wrap="square">
              <a:spAutoFit/>
            </a:bodyPr>
            <a:lstStyle/>
            <a:p>
              <a:r>
                <a:rPr lang="es-ES" sz="6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solidFill>
                  <a:srgbClr val="FF878D"/>
                </a:solidFill>
              </a:endParaRPr>
            </a:p>
          </p:txBody>
        </p:sp>
      </p:grpSp>
    </p:spTree>
    <p:extLst>
      <p:ext uri="{BB962C8B-B14F-4D97-AF65-F5344CB8AC3E}">
        <p14:creationId xmlns:p14="http://schemas.microsoft.com/office/powerpoint/2010/main" val="2269625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7"/>
                </p:tgtEl>
              </p:cMediaNode>
            </p:video>
            <p:par>
              <p:cTn/>
            </p:par>
            <p:video>
              <p:cMediaNode>
                <p:cTn id="9" repeatCount="indefinite" fill="hold" display="0">
                  <p:stCondLst>
                    <p:cond delay="indefinite"/>
                  </p:stCondLst>
                </p:cTn>
                <p:tgtEl>
                  <p:spTgt spid="67"/>
                </p:tgtEl>
              </p:cMediaNode>
            </p:video>
            <p:seq concurrent="1" nextAc="seek">
              <p:cTn id="10" restart="whenNotActive" fill="hold" evtFilter="cancelBubble" nodeType="interactiveSeq">
                <p:stCondLst>
                  <p:cond evt="onClick" delay="0">
                    <p:tgtEl>
                      <p:spTgt spid="6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7"/>
                                        </p:tgtEl>
                                      </p:cBhvr>
                                    </p:cmd>
                                  </p:childTnLst>
                                </p:cTn>
                              </p:par>
                            </p:childTnLst>
                          </p:cTn>
                        </p:par>
                      </p:childTnLst>
                    </p:cTn>
                  </p:par>
                </p:childTnLst>
              </p:cTn>
              <p:nextCondLst>
                <p:cond evt="onClick" delay="0">
                  <p:tgtEl>
                    <p:spTgt spid="6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9427" y="0"/>
            <a:ext cx="12192000" cy="6858000"/>
          </a:xfrm>
          <a:prstGeom prst="rect">
            <a:avLst/>
          </a:prstGeom>
          <a:solidFill>
            <a:srgbClr val="FFBEC3">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3054763" y="219180"/>
            <a:ext cx="3134549" cy="1223889"/>
            <a:chOff x="562546" y="2391507"/>
            <a:chExt cx="3522145" cy="1223889"/>
          </a:xfrm>
          <a:solidFill>
            <a:srgbClr val="FF878D"/>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rot="16200000">
            <a:off x="5649206" y="-5913309"/>
            <a:ext cx="1104314" cy="13369292"/>
          </a:xfrm>
          <a:prstGeom prst="rect">
            <a:avLst/>
          </a:prstGeom>
          <a:gradFill>
            <a:gsLst>
              <a:gs pos="12000">
                <a:srgbClr val="C4515B"/>
              </a:gs>
              <a:gs pos="50000">
                <a:srgbClr val="C4515B"/>
              </a:gs>
              <a:gs pos="83000">
                <a:srgbClr val="C4515B"/>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3021512" y="99605"/>
            <a:ext cx="3193547" cy="1223889"/>
          </a:xfrm>
          <a:prstGeom prst="rect">
            <a:avLst/>
          </a:prstGeom>
          <a:solidFill>
            <a:srgbClr val="FF87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6" name="Grupo 15">
            <a:extLst>
              <a:ext uri="{FF2B5EF4-FFF2-40B4-BE49-F238E27FC236}">
                <a16:creationId xmlns:a16="http://schemas.microsoft.com/office/drawing/2014/main" id="{0B8E2A26-B155-FC30-FDA5-F85B306BD814}"/>
              </a:ext>
            </a:extLst>
          </p:cNvPr>
          <p:cNvGrpSpPr/>
          <p:nvPr/>
        </p:nvGrpSpPr>
        <p:grpSpPr>
          <a:xfrm>
            <a:off x="-3015262" y="294929"/>
            <a:ext cx="9100993" cy="1025569"/>
            <a:chOff x="3156706" y="294929"/>
            <a:chExt cx="9100993" cy="1025569"/>
          </a:xfrm>
        </p:grpSpPr>
        <p:sp>
          <p:nvSpPr>
            <p:cNvPr id="14" name="CuadroTexto 13">
              <a:extLst>
                <a:ext uri="{FF2B5EF4-FFF2-40B4-BE49-F238E27FC236}">
                  <a16:creationId xmlns:a16="http://schemas.microsoft.com/office/drawing/2014/main" id="{73DB0529-9053-31DB-586C-69FBD1BFFB25}"/>
                </a:ext>
              </a:extLst>
            </p:cNvPr>
            <p:cNvSpPr txBox="1"/>
            <p:nvPr/>
          </p:nvSpPr>
          <p:spPr>
            <a:xfrm>
              <a:off x="3156706" y="304835"/>
              <a:ext cx="2917068" cy="1015663"/>
            </a:xfrm>
            <a:prstGeom prst="rect">
              <a:avLst/>
            </a:prstGeom>
            <a:noFill/>
          </p:spPr>
          <p:txBody>
            <a:bodyPr wrap="square" rtlCol="0">
              <a:spAutoFit/>
            </a:bodyPr>
            <a:lstStyle/>
            <a:p>
              <a:pPr algn="ctr"/>
              <a:r>
                <a:rPr lang="es-MX" sz="2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Variación del mercado</a:t>
              </a:r>
            </a:p>
          </p:txBody>
        </p:sp>
        <p:sp>
          <p:nvSpPr>
            <p:cNvPr id="2" name="CuadroTexto 1">
              <a:extLst>
                <a:ext uri="{FF2B5EF4-FFF2-40B4-BE49-F238E27FC236}">
                  <a16:creationId xmlns:a16="http://schemas.microsoft.com/office/drawing/2014/main" id="{EF534C59-7749-A933-F97C-0740D51AE427}"/>
                </a:ext>
              </a:extLst>
            </p:cNvPr>
            <p:cNvSpPr txBox="1"/>
            <p:nvPr/>
          </p:nvSpPr>
          <p:spPr>
            <a:xfrm>
              <a:off x="6257635" y="304835"/>
              <a:ext cx="2917068" cy="984885"/>
            </a:xfrm>
            <a:prstGeom prst="rect">
              <a:avLst/>
            </a:prstGeom>
            <a:noFill/>
          </p:spPr>
          <p:txBody>
            <a:bodyPr wrap="square" rtlCol="0">
              <a:spAutoFit/>
            </a:bodyPr>
            <a:lstStyle/>
            <a:p>
              <a:pPr algn="ctr"/>
              <a:r>
                <a:rPr lang="es-MX" sz="2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Variación n. de </a:t>
              </a:r>
              <a:r>
                <a:rPr lang="es-MX"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empleados</a:t>
              </a:r>
              <a:endParaRPr lang="es-MX" sz="2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endParaRPr>
            </a:p>
          </p:txBody>
        </p:sp>
        <p:sp>
          <p:nvSpPr>
            <p:cNvPr id="11" name="CuadroTexto 10">
              <a:extLst>
                <a:ext uri="{FF2B5EF4-FFF2-40B4-BE49-F238E27FC236}">
                  <a16:creationId xmlns:a16="http://schemas.microsoft.com/office/drawing/2014/main" id="{DCA29488-10F4-7811-64F2-EDA9EE02AECE}"/>
                </a:ext>
              </a:extLst>
            </p:cNvPr>
            <p:cNvSpPr txBox="1"/>
            <p:nvPr/>
          </p:nvSpPr>
          <p:spPr>
            <a:xfrm>
              <a:off x="9340631" y="294929"/>
              <a:ext cx="2917068" cy="1015663"/>
            </a:xfrm>
            <a:prstGeom prst="rect">
              <a:avLst/>
            </a:prstGeom>
            <a:noFill/>
          </p:spPr>
          <p:txBody>
            <a:bodyPr wrap="square" rtlCol="0">
              <a:spAutoFit/>
            </a:bodyPr>
            <a:lstStyle/>
            <a:p>
              <a:pPr algn="ctr"/>
              <a:r>
                <a:rPr lang="es-MX" sz="2000" b="1" dirty="0">
                  <a:latin typeface="Goudy Stout" panose="0202090407030B020401" pitchFamily="18" charset="0"/>
                  <a:ea typeface="Cascadia Code" panose="020B0609020000020004" pitchFamily="49" charset="0"/>
                  <a:cs typeface="Cascadia Code" panose="020B0609020000020004" pitchFamily="49" charset="0"/>
                </a:rPr>
                <a:t>Total ventas globales</a:t>
              </a:r>
            </a:p>
          </p:txBody>
        </p:sp>
      </p:grpSp>
      <p:sp>
        <p:nvSpPr>
          <p:cNvPr id="64" name="CuadroTexto 63">
            <a:extLst>
              <a:ext uri="{FF2B5EF4-FFF2-40B4-BE49-F238E27FC236}">
                <a16:creationId xmlns:a16="http://schemas.microsoft.com/office/drawing/2014/main" id="{5D46FD9F-EF21-BEAE-1C2A-391BA9683733}"/>
              </a:ext>
            </a:extLst>
          </p:cNvPr>
          <p:cNvSpPr txBox="1"/>
          <p:nvPr/>
        </p:nvSpPr>
        <p:spPr>
          <a:xfrm>
            <a:off x="13202149" y="2656297"/>
            <a:ext cx="3150542" cy="3016210"/>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variación del número de empleados por industria durante el periodo 2015 - 2022.</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65" name="CuadroTexto 64">
            <a:extLst>
              <a:ext uri="{FF2B5EF4-FFF2-40B4-BE49-F238E27FC236}">
                <a16:creationId xmlns:a16="http://schemas.microsoft.com/office/drawing/2014/main" id="{46912550-18BD-DF04-BF4C-150A8A4BD6CF}"/>
              </a:ext>
            </a:extLst>
          </p:cNvPr>
          <p:cNvSpPr txBox="1"/>
          <p:nvPr/>
        </p:nvSpPr>
        <p:spPr>
          <a:xfrm>
            <a:off x="13130532" y="1687613"/>
            <a:ext cx="1275418" cy="1015663"/>
          </a:xfrm>
          <a:prstGeom prst="rect">
            <a:avLst/>
          </a:prstGeom>
          <a:noFill/>
        </p:spPr>
        <p:txBody>
          <a:bodyPr wrap="square">
            <a:spAutoFit/>
          </a:bodyPr>
          <a:lstStyle/>
          <a:p>
            <a:r>
              <a:rPr lang="es-ES" sz="6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solidFill>
                <a:srgbClr val="FF878D"/>
              </a:solidFill>
            </a:endParaRPr>
          </a:p>
        </p:txBody>
      </p:sp>
      <p:pic>
        <p:nvPicPr>
          <p:cNvPr id="67" name="Cantidad de empleados">
            <a:hlinkClick r:id="" action="ppaction://media"/>
            <a:extLst>
              <a:ext uri="{FF2B5EF4-FFF2-40B4-BE49-F238E27FC236}">
                <a16:creationId xmlns:a16="http://schemas.microsoft.com/office/drawing/2014/main" id="{47799D16-9783-55B3-BF98-1AA7A3ED10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52517" y="1677788"/>
            <a:ext cx="8072468" cy="4813811"/>
          </a:xfrm>
          <a:prstGeom prst="rect">
            <a:avLst/>
          </a:prstGeom>
        </p:spPr>
      </p:pic>
      <p:sp>
        <p:nvSpPr>
          <p:cNvPr id="74" name="CuadroTexto 73">
            <a:extLst>
              <a:ext uri="{FF2B5EF4-FFF2-40B4-BE49-F238E27FC236}">
                <a16:creationId xmlns:a16="http://schemas.microsoft.com/office/drawing/2014/main" id="{F3879896-7918-E29F-C494-74D5EE68E599}"/>
              </a:ext>
            </a:extLst>
          </p:cNvPr>
          <p:cNvSpPr txBox="1"/>
          <p:nvPr/>
        </p:nvSpPr>
        <p:spPr>
          <a:xfrm>
            <a:off x="27435617" y="5081405"/>
            <a:ext cx="9386766" cy="888705"/>
          </a:xfrm>
          <a:prstGeom prst="rect">
            <a:avLst/>
          </a:prstGeom>
          <a:noFill/>
        </p:spPr>
        <p:txBody>
          <a:bodyPr wrap="square">
            <a:spAutoFit/>
          </a:bodyPr>
          <a:lstStyle/>
          <a:p>
            <a:pPr algn="ctr">
              <a:lnSpc>
                <a:spcPct val="150000"/>
              </a:lnSpc>
            </a:pPr>
            <a:r>
              <a:rPr lang="es-ES" b="1" dirty="0">
                <a:latin typeface="Goudy Stout" panose="0202090407030B020401" pitchFamily="18" charset="0"/>
                <a:ea typeface="Cascadia Code" panose="020B0609020000020004" pitchFamily="49" charset="0"/>
                <a:cs typeface="Cascadia Code" panose="020B0609020000020004" pitchFamily="49" charset="0"/>
              </a:rPr>
              <a:t>variación del valor de mercado por industria durante el periodo 2015 - 2022</a:t>
            </a:r>
            <a:endParaRPr lang="es-MX"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75" name="CuadroTexto 74">
            <a:extLst>
              <a:ext uri="{FF2B5EF4-FFF2-40B4-BE49-F238E27FC236}">
                <a16:creationId xmlns:a16="http://schemas.microsoft.com/office/drawing/2014/main" id="{16DA9DA3-CD81-BA4E-35D4-3A56F8CB95AA}"/>
              </a:ext>
            </a:extLst>
          </p:cNvPr>
          <p:cNvSpPr txBox="1"/>
          <p:nvPr/>
        </p:nvSpPr>
        <p:spPr>
          <a:xfrm>
            <a:off x="26160199" y="5081405"/>
            <a:ext cx="1275418" cy="1015663"/>
          </a:xfrm>
          <a:prstGeom prst="rect">
            <a:avLst/>
          </a:prstGeom>
          <a:noFill/>
        </p:spPr>
        <p:txBody>
          <a:bodyPr wrap="square">
            <a:spAutoFit/>
          </a:bodyPr>
          <a:lstStyle/>
          <a:p>
            <a:r>
              <a:rPr lang="es-ES" sz="6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solidFill>
                <a:srgbClr val="FF878D"/>
              </a:solidFill>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7" name="Complemento 76" title="Visor web">
                <a:extLst>
                  <a:ext uri="{FF2B5EF4-FFF2-40B4-BE49-F238E27FC236}">
                    <a16:creationId xmlns:a16="http://schemas.microsoft.com/office/drawing/2014/main" id="{006BA643-C362-348C-4C29-987BED949787}"/>
                  </a:ext>
                </a:extLst>
              </p:cNvPr>
              <p:cNvGraphicFramePr>
                <a:graphicFrameLocks noGrp="1"/>
              </p:cNvGraphicFramePr>
              <p:nvPr>
                <p:extLst>
                  <p:ext uri="{D42A27DB-BD31-4B8C-83A1-F6EECF244321}">
                    <p14:modId xmlns:p14="http://schemas.microsoft.com/office/powerpoint/2010/main" val="602850776"/>
                  </p:ext>
                </p:extLst>
              </p:nvPr>
            </p:nvGraphicFramePr>
            <p:xfrm>
              <a:off x="3695418" y="1655031"/>
              <a:ext cx="8152797" cy="4908040"/>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77" name="Complemento 76" title="Visor web">
                <a:extLst>
                  <a:ext uri="{FF2B5EF4-FFF2-40B4-BE49-F238E27FC236}">
                    <a16:creationId xmlns:a16="http://schemas.microsoft.com/office/drawing/2014/main" id="{006BA643-C362-348C-4C29-987BED949787}"/>
                  </a:ext>
                </a:extLst>
              </p:cNvPr>
              <p:cNvPicPr>
                <a:picLocks noGrp="1" noRot="1" noChangeAspect="1" noMove="1" noResize="1" noEditPoints="1" noAdjustHandles="1" noChangeArrowheads="1" noChangeShapeType="1"/>
              </p:cNvPicPr>
              <p:nvPr/>
            </p:nvPicPr>
            <p:blipFill>
              <a:blip r:embed="rId7"/>
              <a:stretch>
                <a:fillRect/>
              </a:stretch>
            </p:blipFill>
            <p:spPr>
              <a:xfrm>
                <a:off x="3695418" y="1655031"/>
                <a:ext cx="8152797" cy="4908040"/>
              </a:xfrm>
              <a:prstGeom prst="rect">
                <a:avLst/>
              </a:prstGeom>
            </p:spPr>
          </p:pic>
        </mc:Fallback>
      </mc:AlternateContent>
      <p:grpSp>
        <p:nvGrpSpPr>
          <p:cNvPr id="84" name="Grupo 83">
            <a:extLst>
              <a:ext uri="{FF2B5EF4-FFF2-40B4-BE49-F238E27FC236}">
                <a16:creationId xmlns:a16="http://schemas.microsoft.com/office/drawing/2014/main" id="{3CC6C36F-3477-F7FF-992F-6401A10168B4}"/>
              </a:ext>
            </a:extLst>
          </p:cNvPr>
          <p:cNvGrpSpPr/>
          <p:nvPr/>
        </p:nvGrpSpPr>
        <p:grpSpPr>
          <a:xfrm>
            <a:off x="120047" y="1705799"/>
            <a:ext cx="3222159" cy="3615562"/>
            <a:chOff x="-24825928" y="1705799"/>
            <a:chExt cx="3222159" cy="3615562"/>
          </a:xfrm>
        </p:grpSpPr>
        <p:sp>
          <p:nvSpPr>
            <p:cNvPr id="79" name="CuadroTexto 78">
              <a:extLst>
                <a:ext uri="{FF2B5EF4-FFF2-40B4-BE49-F238E27FC236}">
                  <a16:creationId xmlns:a16="http://schemas.microsoft.com/office/drawing/2014/main" id="{A975F1B7-7968-14EF-6CBD-221701DFA606}"/>
                </a:ext>
              </a:extLst>
            </p:cNvPr>
            <p:cNvSpPr txBox="1"/>
            <p:nvPr/>
          </p:nvSpPr>
          <p:spPr>
            <a:xfrm>
              <a:off x="-24754311" y="2674483"/>
              <a:ext cx="3150542" cy="2646878"/>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genera un mapa con el total de ventas globales por país en el año 2020</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80" name="CuadroTexto 79">
              <a:extLst>
                <a:ext uri="{FF2B5EF4-FFF2-40B4-BE49-F238E27FC236}">
                  <a16:creationId xmlns:a16="http://schemas.microsoft.com/office/drawing/2014/main" id="{DDE616B0-E982-6C07-A077-B611A5EEEF33}"/>
                </a:ext>
              </a:extLst>
            </p:cNvPr>
            <p:cNvSpPr txBox="1"/>
            <p:nvPr/>
          </p:nvSpPr>
          <p:spPr>
            <a:xfrm>
              <a:off x="-24825928" y="1705799"/>
              <a:ext cx="1275418" cy="1015663"/>
            </a:xfrm>
            <a:prstGeom prst="rect">
              <a:avLst/>
            </a:prstGeom>
            <a:noFill/>
          </p:spPr>
          <p:txBody>
            <a:bodyPr wrap="square">
              <a:spAutoFit/>
            </a:bodyPr>
            <a:lstStyle/>
            <a:p>
              <a:r>
                <a:rPr lang="es-ES" sz="6000" b="1" dirty="0">
                  <a:solidFill>
                    <a:srgbClr val="FF878D"/>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solidFill>
                  <a:srgbClr val="FF878D"/>
                </a:solidFill>
              </a:endParaRPr>
            </a:p>
          </p:txBody>
        </p:sp>
      </p:grpSp>
    </p:spTree>
    <p:extLst>
      <p:ext uri="{BB962C8B-B14F-4D97-AF65-F5344CB8AC3E}">
        <p14:creationId xmlns:p14="http://schemas.microsoft.com/office/powerpoint/2010/main" val="3994538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7"/>
                </p:tgtEl>
              </p:cMediaNode>
            </p:video>
            <p:par>
              <p:cTn/>
            </p:par>
            <p:video>
              <p:cMediaNode>
                <p:cTn id="9" repeatCount="indefinite" fill="hold" display="0">
                  <p:stCondLst>
                    <p:cond delay="indefinite"/>
                  </p:stCondLst>
                </p:cTn>
                <p:tgtEl>
                  <p:spTgt spid="67"/>
                </p:tgtEl>
              </p:cMediaNode>
            </p:video>
            <p:seq concurrent="1" nextAc="seek">
              <p:cTn id="10" restart="whenNotActive" fill="hold" evtFilter="cancelBubble" nodeType="interactiveSeq">
                <p:stCondLst>
                  <p:cond evt="onClick" delay="0">
                    <p:tgtEl>
                      <p:spTgt spid="6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7"/>
                                        </p:tgtEl>
                                      </p:cBhvr>
                                    </p:cmd>
                                  </p:childTnLst>
                                </p:cTn>
                              </p:par>
                            </p:childTnLst>
                          </p:cTn>
                        </p:par>
                      </p:childTnLst>
                    </p:cTn>
                  </p:par>
                </p:childTnLst>
              </p:cTn>
              <p:nextCondLst>
                <p:cond evt="onClick" delay="0">
                  <p:tgtEl>
                    <p:spTgt spid="6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1ED7A3E-1361-58AB-5D70-0B8B52045E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47083" y="1"/>
            <a:ext cx="10044917" cy="6857999"/>
          </a:xfrm>
          <a:prstGeom prst="rect">
            <a:avLst/>
          </a:prstGeom>
          <a:ln>
            <a:solidFill>
              <a:srgbClr val="668025"/>
            </a:solidFill>
          </a:ln>
        </p:spPr>
      </p:pic>
      <p:sp>
        <p:nvSpPr>
          <p:cNvPr id="9" name="Forma libre: forma 8">
            <a:extLst>
              <a:ext uri="{FF2B5EF4-FFF2-40B4-BE49-F238E27FC236}">
                <a16:creationId xmlns:a16="http://schemas.microsoft.com/office/drawing/2014/main" id="{B9084A12-5159-7C30-28E1-F79B764A0136}"/>
              </a:ext>
            </a:extLst>
          </p:cNvPr>
          <p:cNvSpPr/>
          <p:nvPr/>
        </p:nvSpPr>
        <p:spPr>
          <a:xfrm rot="20854785">
            <a:off x="-594843" y="-1230880"/>
            <a:ext cx="13381685" cy="9319758"/>
          </a:xfrm>
          <a:custGeom>
            <a:avLst/>
            <a:gdLst>
              <a:gd name="connsiteX0" fmla="*/ 9258995 w 13381685"/>
              <a:gd name="connsiteY0" fmla="*/ 3106512 h 9319758"/>
              <a:gd name="connsiteX1" fmla="*/ 8708922 w 13381685"/>
              <a:gd name="connsiteY1" fmla="*/ 3402782 h 9319758"/>
              <a:gd name="connsiteX2" fmla="*/ 7073021 w 13381685"/>
              <a:gd name="connsiteY2" fmla="*/ 7349818 h 9319758"/>
              <a:gd name="connsiteX3" fmla="*/ 7340423 w 13381685"/>
              <a:gd name="connsiteY3" fmla="*/ 7995774 h 9319758"/>
              <a:gd name="connsiteX4" fmla="*/ 7531701 w 13381685"/>
              <a:gd name="connsiteY4" fmla="*/ 8075051 h 9319758"/>
              <a:gd name="connsiteX5" fmla="*/ 8177656 w 13381685"/>
              <a:gd name="connsiteY5" fmla="*/ 7807649 h 9319758"/>
              <a:gd name="connsiteX6" fmla="*/ 9813557 w 13381685"/>
              <a:gd name="connsiteY6" fmla="*/ 3860612 h 9319758"/>
              <a:gd name="connsiteX7" fmla="*/ 9546154 w 13381685"/>
              <a:gd name="connsiteY7" fmla="*/ 3214657 h 9319758"/>
              <a:gd name="connsiteX8" fmla="*/ 9354877 w 13381685"/>
              <a:gd name="connsiteY8" fmla="*/ 3135379 h 9319758"/>
              <a:gd name="connsiteX9" fmla="*/ 9258995 w 13381685"/>
              <a:gd name="connsiteY9" fmla="*/ 3106512 h 9319758"/>
              <a:gd name="connsiteX10" fmla="*/ 10841245 w 13381685"/>
              <a:gd name="connsiteY10" fmla="*/ 2588285 h 9319758"/>
              <a:gd name="connsiteX11" fmla="*/ 10741616 w 13381685"/>
              <a:gd name="connsiteY11" fmla="*/ 2578241 h 9319758"/>
              <a:gd name="connsiteX12" fmla="*/ 10534560 w 13381685"/>
              <a:gd name="connsiteY12" fmla="*/ 2578241 h 9319758"/>
              <a:gd name="connsiteX13" fmla="*/ 10040211 w 13381685"/>
              <a:gd name="connsiteY13" fmla="*/ 3072590 h 9319758"/>
              <a:gd name="connsiteX14" fmla="*/ 10040211 w 13381685"/>
              <a:gd name="connsiteY14" fmla="*/ 7345209 h 9319758"/>
              <a:gd name="connsiteX15" fmla="*/ 10534560 w 13381685"/>
              <a:gd name="connsiteY15" fmla="*/ 7839558 h 9319758"/>
              <a:gd name="connsiteX16" fmla="*/ 10741616 w 13381685"/>
              <a:gd name="connsiteY16" fmla="*/ 7839558 h 9319758"/>
              <a:gd name="connsiteX17" fmla="*/ 11235965 w 13381685"/>
              <a:gd name="connsiteY17" fmla="*/ 7345209 h 9319758"/>
              <a:gd name="connsiteX18" fmla="*/ 11235965 w 13381685"/>
              <a:gd name="connsiteY18" fmla="*/ 3072590 h 9319758"/>
              <a:gd name="connsiteX19" fmla="*/ 10841245 w 13381685"/>
              <a:gd name="connsiteY19" fmla="*/ 2588285 h 9319758"/>
              <a:gd name="connsiteX20" fmla="*/ 7498265 w 13381685"/>
              <a:gd name="connsiteY20" fmla="*/ 1755070 h 9319758"/>
              <a:gd name="connsiteX21" fmla="*/ 6909161 w 13381685"/>
              <a:gd name="connsiteY21" fmla="*/ 2131525 h 9319758"/>
              <a:gd name="connsiteX22" fmla="*/ 5990204 w 13381685"/>
              <a:gd name="connsiteY22" fmla="*/ 6304149 h 9319758"/>
              <a:gd name="connsiteX23" fmla="*/ 6366658 w 13381685"/>
              <a:gd name="connsiteY23" fmla="*/ 6893253 h 9319758"/>
              <a:gd name="connsiteX24" fmla="*/ 6568868 w 13381685"/>
              <a:gd name="connsiteY24" fmla="*/ 6937787 h 9319758"/>
              <a:gd name="connsiteX25" fmla="*/ 7157973 w 13381685"/>
              <a:gd name="connsiteY25" fmla="*/ 6561332 h 9319758"/>
              <a:gd name="connsiteX26" fmla="*/ 8076930 w 13381685"/>
              <a:gd name="connsiteY26" fmla="*/ 2388708 h 9319758"/>
              <a:gd name="connsiteX27" fmla="*/ 7700475 w 13381685"/>
              <a:gd name="connsiteY27" fmla="*/ 1799604 h 9319758"/>
              <a:gd name="connsiteX28" fmla="*/ 1475022 w 13381685"/>
              <a:gd name="connsiteY28" fmla="*/ 0 h 9319758"/>
              <a:gd name="connsiteX29" fmla="*/ 13381685 w 13381685"/>
              <a:gd name="connsiteY29" fmla="*/ 2622262 h 9319758"/>
              <a:gd name="connsiteX30" fmla="*/ 11906663 w 13381685"/>
              <a:gd name="connsiteY30" fmla="*/ 9319758 h 9319758"/>
              <a:gd name="connsiteX31" fmla="*/ 0 w 13381685"/>
              <a:gd name="connsiteY31" fmla="*/ 6697497 h 931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81685" h="9319758">
                <a:moveTo>
                  <a:pt x="9258995" y="3106512"/>
                </a:moveTo>
                <a:cubicBezTo>
                  <a:pt x="9033245" y="3062845"/>
                  <a:pt x="8800389" y="3182092"/>
                  <a:pt x="8708922" y="3402782"/>
                </a:cubicBezTo>
                <a:lnTo>
                  <a:pt x="7073021" y="7349818"/>
                </a:lnTo>
                <a:cubicBezTo>
                  <a:pt x="6968487" y="7602035"/>
                  <a:pt x="7088207" y="7891239"/>
                  <a:pt x="7340423" y="7995774"/>
                </a:cubicBezTo>
                <a:lnTo>
                  <a:pt x="7531701" y="8075051"/>
                </a:lnTo>
                <a:cubicBezTo>
                  <a:pt x="7783917" y="8179586"/>
                  <a:pt x="8073122" y="8059865"/>
                  <a:pt x="8177656" y="7807649"/>
                </a:cubicBezTo>
                <a:lnTo>
                  <a:pt x="9813557" y="3860612"/>
                </a:lnTo>
                <a:cubicBezTo>
                  <a:pt x="9918092" y="3608396"/>
                  <a:pt x="9798371" y="3319191"/>
                  <a:pt x="9546154" y="3214657"/>
                </a:cubicBezTo>
                <a:lnTo>
                  <a:pt x="9354877" y="3135379"/>
                </a:lnTo>
                <a:cubicBezTo>
                  <a:pt x="9323350" y="3122313"/>
                  <a:pt x="9291245" y="3112750"/>
                  <a:pt x="9258995" y="3106512"/>
                </a:cubicBezTo>
                <a:close/>
                <a:moveTo>
                  <a:pt x="10841245" y="2588285"/>
                </a:moveTo>
                <a:cubicBezTo>
                  <a:pt x="10809064" y="2581700"/>
                  <a:pt x="10775744" y="2578241"/>
                  <a:pt x="10741616" y="2578241"/>
                </a:cubicBezTo>
                <a:lnTo>
                  <a:pt x="10534560" y="2578241"/>
                </a:lnTo>
                <a:cubicBezTo>
                  <a:pt x="10261539" y="2578241"/>
                  <a:pt x="10040211" y="2799569"/>
                  <a:pt x="10040211" y="3072590"/>
                </a:cubicBezTo>
                <a:lnTo>
                  <a:pt x="10040211" y="7345209"/>
                </a:lnTo>
                <a:cubicBezTo>
                  <a:pt x="10040211" y="7618230"/>
                  <a:pt x="10261539" y="7839558"/>
                  <a:pt x="10534560" y="7839558"/>
                </a:cubicBezTo>
                <a:lnTo>
                  <a:pt x="10741616" y="7839558"/>
                </a:lnTo>
                <a:cubicBezTo>
                  <a:pt x="11014637" y="7839558"/>
                  <a:pt x="11235965" y="7618230"/>
                  <a:pt x="11235965" y="7345209"/>
                </a:cubicBezTo>
                <a:lnTo>
                  <a:pt x="11235965" y="3072590"/>
                </a:lnTo>
                <a:cubicBezTo>
                  <a:pt x="11235964" y="2833697"/>
                  <a:pt x="11066510" y="2634381"/>
                  <a:pt x="10841245" y="2588285"/>
                </a:cubicBezTo>
                <a:close/>
                <a:moveTo>
                  <a:pt x="7498265" y="1755070"/>
                </a:moveTo>
                <a:cubicBezTo>
                  <a:pt x="7231634" y="1696349"/>
                  <a:pt x="6967882" y="1864893"/>
                  <a:pt x="6909161" y="2131525"/>
                </a:cubicBezTo>
                <a:lnTo>
                  <a:pt x="5990204" y="6304149"/>
                </a:lnTo>
                <a:cubicBezTo>
                  <a:pt x="5931482" y="6570780"/>
                  <a:pt x="6100027" y="6834531"/>
                  <a:pt x="6366658" y="6893253"/>
                </a:cubicBezTo>
                <a:lnTo>
                  <a:pt x="6568868" y="6937787"/>
                </a:lnTo>
                <a:cubicBezTo>
                  <a:pt x="6835500" y="6996508"/>
                  <a:pt x="7099251" y="6827963"/>
                  <a:pt x="7157973" y="6561332"/>
                </a:cubicBezTo>
                <a:lnTo>
                  <a:pt x="8076930" y="2388708"/>
                </a:lnTo>
                <a:cubicBezTo>
                  <a:pt x="8135651" y="2122077"/>
                  <a:pt x="7967106" y="1858325"/>
                  <a:pt x="7700475" y="1799604"/>
                </a:cubicBezTo>
                <a:close/>
                <a:moveTo>
                  <a:pt x="1475022" y="0"/>
                </a:moveTo>
                <a:lnTo>
                  <a:pt x="13381685" y="2622262"/>
                </a:lnTo>
                <a:lnTo>
                  <a:pt x="11906663" y="9319758"/>
                </a:lnTo>
                <a:lnTo>
                  <a:pt x="0" y="6697497"/>
                </a:lnTo>
                <a:close/>
              </a:path>
            </a:pathLst>
          </a:custGeom>
          <a:solidFill>
            <a:srgbClr val="458083"/>
          </a:solidFill>
          <a:ln w="38100">
            <a:solidFill>
              <a:srgbClr val="45808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0" name="CuadroTexto 9">
            <a:extLst>
              <a:ext uri="{FF2B5EF4-FFF2-40B4-BE49-F238E27FC236}">
                <a16:creationId xmlns:a16="http://schemas.microsoft.com/office/drawing/2014/main" id="{A92276BA-7599-7D9C-8E48-6160AC208A1D}"/>
              </a:ext>
            </a:extLst>
          </p:cNvPr>
          <p:cNvSpPr txBox="1"/>
          <p:nvPr/>
        </p:nvSpPr>
        <p:spPr>
          <a:xfrm>
            <a:off x="598402" y="2815407"/>
            <a:ext cx="4789525" cy="1862048"/>
          </a:xfrm>
          <a:prstGeom prst="rect">
            <a:avLst/>
          </a:prstGeom>
          <a:noFill/>
        </p:spPr>
        <p:txBody>
          <a:bodyPr wrap="square">
            <a:spAutoFit/>
          </a:bodyPr>
          <a:lstStyle/>
          <a:p>
            <a:pPr>
              <a:lnSpc>
                <a:spcPct val="150000"/>
              </a:lnSpc>
            </a:pPr>
            <a:r>
              <a:rPr lang="es-ES" sz="40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rPr>
              <a:t>Muchas gracias</a:t>
            </a:r>
            <a:endParaRPr lang="es-MX" sz="40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p:txBody>
      </p:sp>
      <p:cxnSp>
        <p:nvCxnSpPr>
          <p:cNvPr id="12" name="Conector recto 11">
            <a:extLst>
              <a:ext uri="{FF2B5EF4-FFF2-40B4-BE49-F238E27FC236}">
                <a16:creationId xmlns:a16="http://schemas.microsoft.com/office/drawing/2014/main" id="{4F3B4614-AB35-1279-7D35-1D58ACE55D48}"/>
              </a:ext>
            </a:extLst>
          </p:cNvPr>
          <p:cNvCxnSpPr/>
          <p:nvPr/>
        </p:nvCxnSpPr>
        <p:spPr>
          <a:xfrm>
            <a:off x="731520" y="4677455"/>
            <a:ext cx="409369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B8BADA3A-24D8-993D-BD7E-B0330E815C6B}"/>
              </a:ext>
            </a:extLst>
          </p:cNvPr>
          <p:cNvCxnSpPr/>
          <p:nvPr/>
        </p:nvCxnSpPr>
        <p:spPr>
          <a:xfrm>
            <a:off x="731520" y="2815407"/>
            <a:ext cx="409369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4183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8.33333E-7 0 L 0.25 0 " pathEditMode="relative" rAng="0" ptsTypes="AA">
                                      <p:cBhvr>
                                        <p:cTn id="6" dur="8000" fill="hold"/>
                                        <p:tgtEl>
                                          <p:spTgt spid="8"/>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CEC6B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230631" y="2254094"/>
            <a:ext cx="3134549" cy="1223889"/>
            <a:chOff x="562546" y="2391507"/>
            <a:chExt cx="3522145" cy="1223889"/>
          </a:xfrm>
          <a:solidFill>
            <a:srgbClr val="D3ED8C"/>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358967" y="-910263"/>
            <a:ext cx="2917068" cy="8876713"/>
          </a:xfrm>
          <a:prstGeom prst="rect">
            <a:avLst/>
          </a:prstGeom>
          <a:gradFill>
            <a:gsLst>
              <a:gs pos="22000">
                <a:srgbClr val="668025"/>
              </a:gs>
              <a:gs pos="50000">
                <a:srgbClr val="668025"/>
              </a:gs>
              <a:gs pos="83000">
                <a:srgbClr val="668025"/>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197380" y="2134519"/>
            <a:ext cx="3193547" cy="1223889"/>
          </a:xfrm>
          <a:prstGeom prst="rect">
            <a:avLst/>
          </a:prstGeom>
          <a:solidFill>
            <a:srgbClr val="D3ED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358967" y="2320285"/>
            <a:ext cx="2917068" cy="9110186"/>
          </a:xfrm>
          <a:prstGeom prst="rect">
            <a:avLst/>
          </a:prstGeom>
          <a:noFill/>
        </p:spPr>
        <p:txBody>
          <a:bodyPr wrap="square" rtlCol="0">
            <a:spAutoFit/>
          </a:bodyPr>
          <a:lstStyle/>
          <a:p>
            <a:pPr algn="ctr"/>
            <a:r>
              <a:rPr lang="es-MX" sz="2800" b="1" dirty="0">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4 PAISES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MP 5 </a:t>
            </a:r>
            <a:r>
              <a:rPr lang="es-MX"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Asia</a:t>
            </a:r>
          </a:p>
          <a:p>
            <a:pPr marL="571500" indent="-571500" algn="ctr">
              <a:buAutoNum type="romanUcPeriod"/>
            </a:pP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solidFill>
                  <a:srgbClr val="D3ED8C"/>
                </a:solidFill>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3309057" y="-43899862"/>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p>
            </p:txBody>
          </p:sp>
          <p:pic>
            <p:nvPicPr>
              <p:cNvPr id="12" name="Imagen 11" descr="Gráfico, Gráfico de barras, Histograma&#10;&#10;Descripción generada automáticamente">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909" y="2035115"/>
                <a:ext cx="7920000"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es el Top 4 de países con más empresas en el área de tecnología y de telecomunicaciones?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88910" y="2035115"/>
                <a:ext cx="791999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latin typeface="Goudy Stout" panose="0202090407030B020401" pitchFamily="18" charset="0"/>
                    <a:ea typeface="Cascadia Code" panose="020B0609020000020004" pitchFamily="49" charset="0"/>
                    <a:cs typeface="Cascadia Code" panose="020B0609020000020004" pitchFamily="49" charset="0"/>
                  </a:rPr>
                  <a:t>¿Cuál fue el margen de pérdida de las 5 empresas que presentaron mayores perjuicios considerando el total de pérdidas registradas en la Industria de los Hoteles, Restaurantes y entretenimiento?</a:t>
                </a:r>
                <a:endParaRPr lang="es-MX" sz="11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0410" y="2035115"/>
                <a:ext cx="701699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Considerando a la Industria Petrolera en Asia, ¿Cuál o cuáles empresas superaron en más del 20% su margen de rentabilidad?</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148" y="2035115"/>
                <a:ext cx="7099521"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87653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CEC6B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230631" y="2254094"/>
            <a:ext cx="3134549" cy="1223889"/>
            <a:chOff x="562546" y="2391507"/>
            <a:chExt cx="3522145" cy="1223889"/>
          </a:xfrm>
          <a:solidFill>
            <a:srgbClr val="D3ED8C"/>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358967" y="-910263"/>
            <a:ext cx="2917068" cy="8876713"/>
          </a:xfrm>
          <a:prstGeom prst="rect">
            <a:avLst/>
          </a:prstGeom>
          <a:gradFill>
            <a:gsLst>
              <a:gs pos="22000">
                <a:srgbClr val="668025"/>
              </a:gs>
              <a:gs pos="50000">
                <a:srgbClr val="668025"/>
              </a:gs>
              <a:gs pos="83000">
                <a:srgbClr val="668025"/>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197380" y="2134519"/>
            <a:ext cx="3193547" cy="1223889"/>
          </a:xfrm>
          <a:prstGeom prst="rect">
            <a:avLst/>
          </a:prstGeom>
          <a:solidFill>
            <a:srgbClr val="D3ED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358967" y="1008828"/>
            <a:ext cx="2917068" cy="9110186"/>
          </a:xfrm>
          <a:prstGeom prst="rect">
            <a:avLst/>
          </a:prstGeom>
          <a:noFill/>
        </p:spPr>
        <p:txBody>
          <a:bodyPr wrap="square" rtlCol="0">
            <a:spAutoFit/>
          </a:bodyPr>
          <a:lstStyle/>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latin typeface="Goudy Stout" panose="0202090407030B020401" pitchFamily="18" charset="0"/>
                <a:ea typeface="Cascadia Code" panose="020B0609020000020004" pitchFamily="49" charset="0"/>
                <a:cs typeface="Cascadia Code" panose="020B0609020000020004" pitchFamily="49" charset="0"/>
              </a:rPr>
              <a:t>TOP 4 PAISES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MP 5 </a:t>
            </a:r>
            <a:r>
              <a:rPr lang="es-MX"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Asia</a:t>
            </a:r>
          </a:p>
          <a:p>
            <a:pPr marL="571500" indent="-571500" algn="ctr">
              <a:buAutoNum type="romanUcPeriod"/>
            </a:pP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solidFill>
                  <a:srgbClr val="D3ED8C"/>
                </a:solidFill>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3309057" y="-37499045"/>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p>
            </p:txBody>
          </p:sp>
          <p:pic>
            <p:nvPicPr>
              <p:cNvPr id="12" name="Imagen 11" descr="Gráfico, Gráfico de barras, Histograma&#10;&#10;Descripción generada automáticamente">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909" y="2035115"/>
                <a:ext cx="7920000"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es el Top 4 de países con más empresas en el área de tecnología y de telecomunicaciones?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88910" y="2035115"/>
                <a:ext cx="791999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latin typeface="Goudy Stout" panose="0202090407030B020401" pitchFamily="18" charset="0"/>
                    <a:ea typeface="Cascadia Code" panose="020B0609020000020004" pitchFamily="49" charset="0"/>
                    <a:cs typeface="Cascadia Code" panose="020B0609020000020004" pitchFamily="49" charset="0"/>
                  </a:rPr>
                  <a:t>¿Cuál fue el margen de pérdida de las 5 empresas que presentaron mayores perjuicios considerando el total de pérdidas registradas en la Industria de los Hoteles, Restaurantes y entretenimiento?</a:t>
                </a:r>
                <a:endParaRPr lang="es-MX" sz="11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0410" y="2035115"/>
                <a:ext cx="701699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Considerando a la Industria Petrolera en Asia, ¿Cuál o cuáles empresas superaron en más del 20% su margen de rentabilidad?</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148" y="2035115"/>
                <a:ext cx="7099521"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1202011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CEC6B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230631" y="2254094"/>
            <a:ext cx="3134549" cy="1223889"/>
            <a:chOff x="562546" y="2391507"/>
            <a:chExt cx="3522145" cy="1223889"/>
          </a:xfrm>
          <a:solidFill>
            <a:srgbClr val="D3ED8C"/>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358967" y="-910263"/>
            <a:ext cx="2917068" cy="8876713"/>
          </a:xfrm>
          <a:prstGeom prst="rect">
            <a:avLst/>
          </a:prstGeom>
          <a:gradFill>
            <a:gsLst>
              <a:gs pos="22000">
                <a:srgbClr val="668025"/>
              </a:gs>
              <a:gs pos="50000">
                <a:srgbClr val="668025"/>
              </a:gs>
              <a:gs pos="83000">
                <a:srgbClr val="668025"/>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197380" y="2134519"/>
            <a:ext cx="3193547" cy="1223889"/>
          </a:xfrm>
          <a:prstGeom prst="rect">
            <a:avLst/>
          </a:prstGeom>
          <a:solidFill>
            <a:srgbClr val="D3ED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358967" y="-206366"/>
            <a:ext cx="2917068" cy="9110186"/>
          </a:xfrm>
          <a:prstGeom prst="rect">
            <a:avLst/>
          </a:prstGeom>
          <a:noFill/>
        </p:spPr>
        <p:txBody>
          <a:bodyPr wrap="square" rtlCol="0">
            <a:spAutoFit/>
          </a:bodyPr>
          <a:lstStyle/>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4 PAISES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latin typeface="Goudy Stout" panose="0202090407030B020401" pitchFamily="18" charset="0"/>
                <a:ea typeface="Cascadia Code" panose="020B0609020000020004" pitchFamily="49" charset="0"/>
                <a:cs typeface="Cascadia Code" panose="020B0609020000020004" pitchFamily="49" charset="0"/>
              </a:rPr>
              <a:t>MP 5 </a:t>
            </a:r>
            <a:r>
              <a:rPr lang="es-MX" sz="2000" b="1" dirty="0">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Asia</a:t>
            </a:r>
          </a:p>
          <a:p>
            <a:pPr marL="571500" indent="-571500" algn="ctr">
              <a:buAutoNum type="romanUcPeriod"/>
            </a:pP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solidFill>
                  <a:srgbClr val="D3ED8C"/>
                </a:solidFill>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3309057" y="-31182448"/>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p>
            </p:txBody>
          </p:sp>
          <p:pic>
            <p:nvPicPr>
              <p:cNvPr id="12" name="Imagen 11" descr="Gráfico, Gráfico de barras, Histograma&#10;&#10;Descripción generada automáticamente">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909" y="2035115"/>
                <a:ext cx="7920000"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es el Top 4 de países con más empresas en el área de tecnología y de telecomunicaciones?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88910" y="2035115"/>
                <a:ext cx="791999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latin typeface="Goudy Stout" panose="0202090407030B020401" pitchFamily="18" charset="0"/>
                    <a:ea typeface="Cascadia Code" panose="020B0609020000020004" pitchFamily="49" charset="0"/>
                    <a:cs typeface="Cascadia Code" panose="020B0609020000020004" pitchFamily="49" charset="0"/>
                  </a:rPr>
                  <a:t>¿Cuál fue el margen de pérdida de las 5 empresas que presentaron mayores perjuicios considerando el total de pérdidas registradas en la Industria de los Hoteles, Restaurantes y entretenimiento?</a:t>
                </a:r>
                <a:endParaRPr lang="es-MX" sz="11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0410" y="2035115"/>
                <a:ext cx="701699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Considerando a la Industria Petrolera en Asia, ¿Cuál o cuáles empresas superaron en más del 20% su margen de rentabilidad?</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148" y="2035115"/>
                <a:ext cx="7099521"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3638528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CEC6B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230631" y="2254094"/>
            <a:ext cx="3134549" cy="1223889"/>
            <a:chOff x="562546" y="2391507"/>
            <a:chExt cx="3522145" cy="1223889"/>
          </a:xfrm>
          <a:solidFill>
            <a:srgbClr val="D3ED8C"/>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358967" y="-910263"/>
            <a:ext cx="2917068" cy="8876713"/>
          </a:xfrm>
          <a:prstGeom prst="rect">
            <a:avLst/>
          </a:prstGeom>
          <a:gradFill>
            <a:gsLst>
              <a:gs pos="22000">
                <a:srgbClr val="668025"/>
              </a:gs>
              <a:gs pos="50000">
                <a:srgbClr val="668025"/>
              </a:gs>
              <a:gs pos="83000">
                <a:srgbClr val="668025"/>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197380" y="2134519"/>
            <a:ext cx="3193547" cy="1223889"/>
          </a:xfrm>
          <a:prstGeom prst="rect">
            <a:avLst/>
          </a:prstGeom>
          <a:solidFill>
            <a:srgbClr val="D3ED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358967" y="-1313277"/>
            <a:ext cx="2917068" cy="9110186"/>
          </a:xfrm>
          <a:prstGeom prst="rect">
            <a:avLst/>
          </a:prstGeom>
          <a:noFill/>
        </p:spPr>
        <p:txBody>
          <a:bodyPr wrap="square" rtlCol="0">
            <a:spAutoFit/>
          </a:bodyPr>
          <a:lstStyle/>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4 PAISES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MP 5 </a:t>
            </a:r>
            <a:r>
              <a:rPr lang="es-MX"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latin typeface="Goudy Stout" panose="0202090407030B020401" pitchFamily="18" charset="0"/>
                <a:ea typeface="Cascadia Code" panose="020B0609020000020004" pitchFamily="49" charset="0"/>
                <a:cs typeface="Cascadia Code" panose="020B0609020000020004" pitchFamily="49" charset="0"/>
              </a:rPr>
              <a:t>Petrolera – </a:t>
            </a:r>
            <a:r>
              <a:rPr lang="es-CO" sz="2800" b="1" dirty="0">
                <a:latin typeface="Goudy Stout" panose="0202090407030B020401" pitchFamily="18" charset="0"/>
                <a:ea typeface="Cascadia Code" panose="020B0609020000020004" pitchFamily="49" charset="0"/>
                <a:cs typeface="Cascadia Code" panose="020B0609020000020004" pitchFamily="49" charset="0"/>
              </a:rPr>
              <a:t>Asia</a:t>
            </a:r>
          </a:p>
          <a:p>
            <a:pPr marL="571500" indent="-571500" algn="ctr">
              <a:buAutoNum type="romanUcPeriod"/>
            </a:pP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solidFill>
                  <a:srgbClr val="D3ED8C"/>
                </a:solidFill>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3309057" y="-24745541"/>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p>
            </p:txBody>
          </p:sp>
          <p:pic>
            <p:nvPicPr>
              <p:cNvPr id="12" name="Imagen 11" descr="Gráfico, Gráfico de barras, Histograma&#10;&#10;Descripción generada automáticamente">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909" y="2035115"/>
                <a:ext cx="7920000"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es el Top 4 de países con más empresas en el área de tecnología y de telecomunicaciones?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88910" y="2035115"/>
                <a:ext cx="791999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latin typeface="Goudy Stout" panose="0202090407030B020401" pitchFamily="18" charset="0"/>
                    <a:ea typeface="Cascadia Code" panose="020B0609020000020004" pitchFamily="49" charset="0"/>
                    <a:cs typeface="Cascadia Code" panose="020B0609020000020004" pitchFamily="49" charset="0"/>
                  </a:rPr>
                  <a:t>¿Cuál fue el margen de pérdida de las 5 empresas que presentaron mayores perjuicios considerando el total de pérdidas registradas en la Industria de los Hoteles, Restaurantes y entretenimiento?</a:t>
                </a:r>
                <a:endParaRPr lang="es-MX" sz="11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0410" y="2035115"/>
                <a:ext cx="701699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Considerando a la Industria Petrolera en Asia, ¿Cuál o cuáles empresas superaron en más del 20% su margen de rentabilidad?</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148" y="2035115"/>
                <a:ext cx="7099521"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33677120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CEC6B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230631" y="2254094"/>
            <a:ext cx="3134549" cy="1223889"/>
            <a:chOff x="562546" y="2391507"/>
            <a:chExt cx="3522145" cy="1223889"/>
          </a:xfrm>
          <a:solidFill>
            <a:srgbClr val="D3ED8C"/>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358967" y="-910263"/>
            <a:ext cx="2917068" cy="8876713"/>
          </a:xfrm>
          <a:prstGeom prst="rect">
            <a:avLst/>
          </a:prstGeom>
          <a:gradFill>
            <a:gsLst>
              <a:gs pos="22000">
                <a:srgbClr val="668025"/>
              </a:gs>
              <a:gs pos="50000">
                <a:srgbClr val="668025"/>
              </a:gs>
              <a:gs pos="83000">
                <a:srgbClr val="668025"/>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197380" y="2134519"/>
            <a:ext cx="3193547" cy="1223889"/>
          </a:xfrm>
          <a:prstGeom prst="rect">
            <a:avLst/>
          </a:prstGeom>
          <a:solidFill>
            <a:srgbClr val="D3ED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358967" y="-2268014"/>
            <a:ext cx="2917068" cy="9110186"/>
          </a:xfrm>
          <a:prstGeom prst="rect">
            <a:avLst/>
          </a:prstGeom>
          <a:noFill/>
        </p:spPr>
        <p:txBody>
          <a:bodyPr wrap="square" rtlCol="0">
            <a:spAutoFit/>
          </a:bodyPr>
          <a:lstStyle/>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4 PAISES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MP 5 </a:t>
            </a:r>
            <a:r>
              <a:rPr lang="es-MX"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Asia</a:t>
            </a:r>
          </a:p>
          <a:p>
            <a:pPr marL="571500" indent="-571500" algn="ctr">
              <a:buAutoNum type="romanUcPeriod"/>
            </a:pP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3309057" y="-18425423"/>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p>
            </p:txBody>
          </p:sp>
          <p:pic>
            <p:nvPicPr>
              <p:cNvPr id="12" name="Imagen 11" descr="Gráfico, Gráfico de barras, Histograma&#10;&#10;Descripción generada automáticamente">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909" y="2035115"/>
                <a:ext cx="7920000"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es el Top 4 de países con más empresas en el área de tecnología y de telecomunicaciones?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88910" y="2035115"/>
                <a:ext cx="791999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latin typeface="Goudy Stout" panose="0202090407030B020401" pitchFamily="18" charset="0"/>
                    <a:ea typeface="Cascadia Code" panose="020B0609020000020004" pitchFamily="49" charset="0"/>
                    <a:cs typeface="Cascadia Code" panose="020B0609020000020004" pitchFamily="49" charset="0"/>
                  </a:rPr>
                  <a:t>¿Cuál fue el margen de pérdida de las 5 empresas que presentaron mayores perjuicios considerando el total de pérdidas registradas en la Industria de los Hoteles, Restaurantes y entretenimiento?</a:t>
                </a:r>
                <a:endParaRPr lang="es-MX" sz="11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0410" y="2035115"/>
                <a:ext cx="701699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Considerando a la Industria Petrolera en Asia, ¿Cuál o cuáles empresas superaron en más del 20% su margen de rentabilidad?</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148" y="2035115"/>
                <a:ext cx="7099521"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3918872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CEC6B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230631" y="2254094"/>
            <a:ext cx="3134549" cy="1223889"/>
            <a:chOff x="562546" y="2391507"/>
            <a:chExt cx="3522145" cy="1223889"/>
          </a:xfrm>
          <a:solidFill>
            <a:srgbClr val="D3ED8C"/>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358967" y="-910263"/>
            <a:ext cx="2917068" cy="8876713"/>
          </a:xfrm>
          <a:prstGeom prst="rect">
            <a:avLst/>
          </a:prstGeom>
          <a:gradFill>
            <a:gsLst>
              <a:gs pos="22000">
                <a:srgbClr val="668025"/>
              </a:gs>
              <a:gs pos="50000">
                <a:srgbClr val="668025"/>
              </a:gs>
              <a:gs pos="83000">
                <a:srgbClr val="668025"/>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197380" y="2134519"/>
            <a:ext cx="3193547" cy="1223889"/>
          </a:xfrm>
          <a:prstGeom prst="rect">
            <a:avLst/>
          </a:prstGeom>
          <a:solidFill>
            <a:srgbClr val="D3ED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358967" y="-3255566"/>
            <a:ext cx="2917068" cy="9110186"/>
          </a:xfrm>
          <a:prstGeom prst="rect">
            <a:avLst/>
          </a:prstGeom>
          <a:noFill/>
        </p:spPr>
        <p:txBody>
          <a:bodyPr wrap="square" rtlCol="0">
            <a:spAutoFit/>
          </a:bodyPr>
          <a:lstStyle/>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4 PAISES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MP 5 </a:t>
            </a:r>
            <a:r>
              <a:rPr lang="es-MX"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Asia</a:t>
            </a:r>
          </a:p>
          <a:p>
            <a:pPr marL="571500" indent="-571500" algn="ctr">
              <a:buAutoNum type="romanUcPeriod"/>
            </a:pP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solidFill>
                  <a:srgbClr val="D3ED8C"/>
                </a:solidFill>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3309057" y="-12207503"/>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p>
            </p:txBody>
          </p:sp>
          <p:pic>
            <p:nvPicPr>
              <p:cNvPr id="12" name="Imagen 11" descr="Gráfico, Gráfico de barras, Histograma&#10;&#10;Descripción generada automáticamente">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909" y="2035115"/>
                <a:ext cx="7920000"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es el Top 4 de países con más empresas en el área de tecnología y de telecomunicaciones?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88910" y="2035115"/>
                <a:ext cx="791999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latin typeface="Goudy Stout" panose="0202090407030B020401" pitchFamily="18" charset="0"/>
                    <a:ea typeface="Cascadia Code" panose="020B0609020000020004" pitchFamily="49" charset="0"/>
                    <a:cs typeface="Cascadia Code" panose="020B0609020000020004" pitchFamily="49" charset="0"/>
                  </a:rPr>
                  <a:t>¿Cuál fue el margen de pérdida de las 5 empresas que presentaron mayores perjuicios considerando el total de pérdidas registradas en la Industria de los Hoteles, Restaurantes y entretenimiento?</a:t>
                </a:r>
                <a:endParaRPr lang="es-MX" sz="11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0410" y="2035115"/>
                <a:ext cx="701699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Considerando a la Industria Petrolera en Asia, ¿Cuál o cuáles empresas superaron en más del 20% su margen de rentabilidad?</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148" y="2035115"/>
                <a:ext cx="7099521"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1799935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906D867-6864-30B2-3CD8-52F4F6139F7E}"/>
              </a:ext>
            </a:extLst>
          </p:cNvPr>
          <p:cNvSpPr/>
          <p:nvPr/>
        </p:nvSpPr>
        <p:spPr>
          <a:xfrm>
            <a:off x="0" y="0"/>
            <a:ext cx="12192000" cy="6858000"/>
          </a:xfrm>
          <a:prstGeom prst="rect">
            <a:avLst/>
          </a:prstGeom>
          <a:solidFill>
            <a:srgbClr val="CEC6B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3" name="Grupo 12">
            <a:extLst>
              <a:ext uri="{FF2B5EF4-FFF2-40B4-BE49-F238E27FC236}">
                <a16:creationId xmlns:a16="http://schemas.microsoft.com/office/drawing/2014/main" id="{EBF97C2A-8BD5-B1CD-40A0-FC1A4DD8BB7D}"/>
              </a:ext>
            </a:extLst>
          </p:cNvPr>
          <p:cNvGrpSpPr/>
          <p:nvPr/>
        </p:nvGrpSpPr>
        <p:grpSpPr>
          <a:xfrm>
            <a:off x="230631" y="2254094"/>
            <a:ext cx="3134549" cy="1223889"/>
            <a:chOff x="562546" y="2391507"/>
            <a:chExt cx="3522145" cy="1223889"/>
          </a:xfrm>
          <a:solidFill>
            <a:srgbClr val="D3ED8C"/>
          </a:solidFill>
        </p:grpSpPr>
        <p:sp>
          <p:nvSpPr>
            <p:cNvPr id="7" name="Rectángulo 6">
              <a:extLst>
                <a:ext uri="{FF2B5EF4-FFF2-40B4-BE49-F238E27FC236}">
                  <a16:creationId xmlns:a16="http://schemas.microsoft.com/office/drawing/2014/main" id="{61F8EF1E-AFED-0F78-C36C-55AE6BF04937}"/>
                </a:ext>
              </a:extLst>
            </p:cNvPr>
            <p:cNvSpPr/>
            <p:nvPr/>
          </p:nvSpPr>
          <p:spPr>
            <a:xfrm>
              <a:off x="623668" y="2391507"/>
              <a:ext cx="3399692" cy="122388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riángulo isósceles 7">
              <a:extLst>
                <a:ext uri="{FF2B5EF4-FFF2-40B4-BE49-F238E27FC236}">
                  <a16:creationId xmlns:a16="http://schemas.microsoft.com/office/drawing/2014/main" id="{0E33517E-F80B-19CD-867A-ABFE112C6CB2}"/>
                </a:ext>
              </a:extLst>
            </p:cNvPr>
            <p:cNvSpPr/>
            <p:nvPr/>
          </p:nvSpPr>
          <p:spPr>
            <a:xfrm rot="3120780">
              <a:off x="549879" y="3453835"/>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riángulo isósceles 9">
              <a:extLst>
                <a:ext uri="{FF2B5EF4-FFF2-40B4-BE49-F238E27FC236}">
                  <a16:creationId xmlns:a16="http://schemas.microsoft.com/office/drawing/2014/main" id="{AE775CED-9BC9-2F12-7CB9-50809F042D10}"/>
                </a:ext>
              </a:extLst>
            </p:cNvPr>
            <p:cNvSpPr/>
            <p:nvPr/>
          </p:nvSpPr>
          <p:spPr>
            <a:xfrm rot="18445773">
              <a:off x="3945900" y="3453870"/>
              <a:ext cx="151457" cy="126124"/>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 name="Rectángulo 4">
            <a:extLst>
              <a:ext uri="{FF2B5EF4-FFF2-40B4-BE49-F238E27FC236}">
                <a16:creationId xmlns:a16="http://schemas.microsoft.com/office/drawing/2014/main" id="{3008EAB0-CA7B-03CE-B51D-93583F2C74B5}"/>
              </a:ext>
            </a:extLst>
          </p:cNvPr>
          <p:cNvSpPr/>
          <p:nvPr/>
        </p:nvSpPr>
        <p:spPr>
          <a:xfrm>
            <a:off x="358967" y="-910263"/>
            <a:ext cx="2917068" cy="8876713"/>
          </a:xfrm>
          <a:prstGeom prst="rect">
            <a:avLst/>
          </a:prstGeom>
          <a:gradFill>
            <a:gsLst>
              <a:gs pos="22000">
                <a:srgbClr val="668025"/>
              </a:gs>
              <a:gs pos="50000">
                <a:srgbClr val="668025"/>
              </a:gs>
              <a:gs pos="83000">
                <a:srgbClr val="668025"/>
              </a:gs>
            </a:gsLst>
            <a:lin ang="10800000" scaled="0"/>
          </a:gradFill>
          <a:ln>
            <a:noFill/>
          </a:ln>
          <a:effectLst>
            <a:outerShdw blurRad="190500" dist="228600" dir="2700000" algn="ctr">
              <a:srgbClr val="000000">
                <a:alpha val="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F5D0C275-7377-D1F2-6970-C2207CC4EEC6}"/>
              </a:ext>
            </a:extLst>
          </p:cNvPr>
          <p:cNvSpPr/>
          <p:nvPr/>
        </p:nvSpPr>
        <p:spPr>
          <a:xfrm>
            <a:off x="197380" y="2134519"/>
            <a:ext cx="3193547" cy="1223889"/>
          </a:xfrm>
          <a:prstGeom prst="rect">
            <a:avLst/>
          </a:prstGeom>
          <a:solidFill>
            <a:srgbClr val="D3ED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73DB0529-9053-31DB-586C-69FBD1BFFB25}"/>
              </a:ext>
            </a:extLst>
          </p:cNvPr>
          <p:cNvSpPr txBox="1"/>
          <p:nvPr/>
        </p:nvSpPr>
        <p:spPr>
          <a:xfrm>
            <a:off x="358967" y="-4340654"/>
            <a:ext cx="2917068" cy="9110186"/>
          </a:xfrm>
          <a:prstGeom prst="rect">
            <a:avLst/>
          </a:prstGeom>
          <a:noFill/>
        </p:spPr>
        <p:txBody>
          <a:bodyPr wrap="square" rtlCol="0">
            <a:spAutoFit/>
          </a:bodyPr>
          <a:lstStyle/>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10 PAISES</a:t>
            </a:r>
          </a:p>
          <a:p>
            <a:pPr algn="ctr"/>
            <a:endParaRPr lang="es-MX" sz="2800" b="1" dirty="0">
              <a:solidFill>
                <a:schemeClr val="bg1"/>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TOP 4 PAISES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MP 5 </a:t>
            </a:r>
            <a:r>
              <a:rPr lang="es-MX"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empresas</a:t>
            </a:r>
          </a:p>
          <a:p>
            <a:pPr algn="ctr"/>
            <a:endParaRPr lang="es-MX"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marL="400050" indent="-400050" algn="ctr">
              <a:buAutoNum type="romanUcPeriod"/>
            </a:pPr>
            <a:r>
              <a:rPr lang="es-CO" sz="16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Petrolera – </a:t>
            </a:r>
            <a:r>
              <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Asia</a:t>
            </a:r>
          </a:p>
          <a:p>
            <a:pPr marL="571500" indent="-571500" algn="ctr">
              <a:buAutoNum type="romanUcPeriod"/>
            </a:pP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1400" b="1" dirty="0" err="1">
                <a:solidFill>
                  <a:srgbClr val="D3ED8C"/>
                </a:solidFill>
                <a:latin typeface="Goudy Stout" panose="0202090407030B020401" pitchFamily="18" charset="0"/>
                <a:ea typeface="Cascadia Code" panose="020B0609020000020004" pitchFamily="49" charset="0"/>
                <a:cs typeface="Cascadia Code" panose="020B0609020000020004" pitchFamily="49" charset="0"/>
              </a:rPr>
              <a:t>Norteamerica</a:t>
            </a:r>
            <a:r>
              <a:rPr lang="es-CO" sz="1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 %rentabilidad</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E. Europeas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&gt;perdidas</a:t>
            </a: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sz="2800" b="1" dirty="0">
                <a:latin typeface="Goudy Stout" panose="0202090407030B020401" pitchFamily="18" charset="0"/>
                <a:ea typeface="Cascadia Code" panose="020B0609020000020004" pitchFamily="49" charset="0"/>
                <a:cs typeface="Cascadia Code" panose="020B0609020000020004" pitchFamily="49" charset="0"/>
              </a:rPr>
              <a:t>Bancos </a:t>
            </a:r>
            <a:r>
              <a:rPr lang="es-CO" sz="2000" b="1" dirty="0">
                <a:latin typeface="Goudy Stout" panose="0202090407030B020401" pitchFamily="18" charset="0"/>
                <a:ea typeface="Cascadia Code" panose="020B0609020000020004" pitchFamily="49" charset="0"/>
                <a:cs typeface="Cascadia Code" panose="020B0609020000020004" pitchFamily="49" charset="0"/>
              </a:rPr>
              <a:t>≤ U$30.000M</a:t>
            </a:r>
            <a:endParaRPr lang="es-CO" sz="2800" b="1" dirty="0">
              <a:latin typeface="Goudy Stout" panose="0202090407030B020401" pitchFamily="18" charset="0"/>
              <a:ea typeface="Cascadia Code" panose="020B0609020000020004" pitchFamily="49" charset="0"/>
              <a:cs typeface="Cascadia Code" panose="020B0609020000020004" pitchFamily="49" charset="0"/>
            </a:endParaRPr>
          </a:p>
          <a:p>
            <a:pPr algn="ctr"/>
            <a:endParaRPr lang="es-CO" sz="28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a:p>
            <a:pPr algn="ctr"/>
            <a:r>
              <a:rPr lang="es-CO"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Compra y venta </a:t>
            </a:r>
            <a:r>
              <a:rPr lang="es-CO" sz="20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rPr>
              <a:t>acciones</a:t>
            </a:r>
            <a:endParaRPr lang="es-CO" sz="2400" b="1" dirty="0">
              <a:solidFill>
                <a:srgbClr val="D3ED8C"/>
              </a:solidFill>
              <a:latin typeface="Goudy Stout" panose="0202090407030B020401" pitchFamily="18" charset="0"/>
              <a:ea typeface="Cascadia Code" panose="020B0609020000020004" pitchFamily="49" charset="0"/>
              <a:cs typeface="Cascadia Code" panose="020B0609020000020004" pitchFamily="49" charset="0"/>
            </a:endParaRPr>
          </a:p>
        </p:txBody>
      </p:sp>
      <p:grpSp>
        <p:nvGrpSpPr>
          <p:cNvPr id="54" name="Grupo 53">
            <a:extLst>
              <a:ext uri="{FF2B5EF4-FFF2-40B4-BE49-F238E27FC236}">
                <a16:creationId xmlns:a16="http://schemas.microsoft.com/office/drawing/2014/main" id="{259E85B9-A685-30DE-7069-C22732347D65}"/>
              </a:ext>
            </a:extLst>
          </p:cNvPr>
          <p:cNvGrpSpPr/>
          <p:nvPr/>
        </p:nvGrpSpPr>
        <p:grpSpPr>
          <a:xfrm>
            <a:off x="3309057" y="-5879855"/>
            <a:ext cx="8523976" cy="50119127"/>
            <a:chOff x="3309057" y="-43899862"/>
            <a:chExt cx="8523976" cy="50119127"/>
          </a:xfrm>
        </p:grpSpPr>
        <p:grpSp>
          <p:nvGrpSpPr>
            <p:cNvPr id="17" name="Grupo 16">
              <a:extLst>
                <a:ext uri="{FF2B5EF4-FFF2-40B4-BE49-F238E27FC236}">
                  <a16:creationId xmlns:a16="http://schemas.microsoft.com/office/drawing/2014/main" id="{3B55F70A-02F4-0E00-FC43-B5B7F3E8E3EC}"/>
                </a:ext>
              </a:extLst>
            </p:cNvPr>
            <p:cNvGrpSpPr/>
            <p:nvPr/>
          </p:nvGrpSpPr>
          <p:grpSpPr>
            <a:xfrm>
              <a:off x="3552821" y="365457"/>
              <a:ext cx="8280212" cy="5853808"/>
              <a:chOff x="3552821" y="365457"/>
              <a:chExt cx="8280212" cy="5853808"/>
            </a:xfrm>
          </p:grpSpPr>
          <p:sp>
            <p:nvSpPr>
              <p:cNvPr id="3" name="CuadroTexto 2">
                <a:extLst>
                  <a:ext uri="{FF2B5EF4-FFF2-40B4-BE49-F238E27FC236}">
                    <a16:creationId xmlns:a16="http://schemas.microsoft.com/office/drawing/2014/main" id="{F91B2E1F-1988-FBAC-8E60-8716B107BF03}"/>
                  </a:ext>
                </a:extLst>
              </p:cNvPr>
              <p:cNvSpPr txBox="1"/>
              <p:nvPr/>
            </p:nvSpPr>
            <p:spPr>
              <a:xfrm>
                <a:off x="4635829" y="365457"/>
                <a:ext cx="7197204" cy="1169551"/>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 es el Top 10 de países con más empresas en Forbes para el periodo indicado?</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CB9409A9-8BAE-325F-9897-49C92EA9331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1. </a:t>
                </a:r>
                <a:endParaRPr lang="es-CO" sz="6000" dirty="0"/>
              </a:p>
            </p:txBody>
          </p:sp>
          <p:pic>
            <p:nvPicPr>
              <p:cNvPr id="12" name="Imagen 11" descr="Gráfico, Gráfico de barras, Histograma&#10;&#10;Descripción generada automáticamente">
                <a:extLst>
                  <a:ext uri="{FF2B5EF4-FFF2-40B4-BE49-F238E27FC236}">
                    <a16:creationId xmlns:a16="http://schemas.microsoft.com/office/drawing/2014/main" id="{4A2346C2-6D33-35E9-F5D4-81CEF6989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909" y="2035115"/>
                <a:ext cx="7920000" cy="4184150"/>
              </a:xfrm>
              <a:prstGeom prst="rect">
                <a:avLst/>
              </a:prstGeom>
            </p:spPr>
          </p:pic>
        </p:grpSp>
        <p:grpSp>
          <p:nvGrpSpPr>
            <p:cNvPr id="18" name="Grupo 17">
              <a:extLst>
                <a:ext uri="{FF2B5EF4-FFF2-40B4-BE49-F238E27FC236}">
                  <a16:creationId xmlns:a16="http://schemas.microsoft.com/office/drawing/2014/main" id="{B4F0F8E3-ECD2-BB3A-4F5D-A1FA9C1538F4}"/>
                </a:ext>
              </a:extLst>
            </p:cNvPr>
            <p:cNvGrpSpPr/>
            <p:nvPr/>
          </p:nvGrpSpPr>
          <p:grpSpPr>
            <a:xfrm>
              <a:off x="3528697" y="-5935220"/>
              <a:ext cx="8280212" cy="5853808"/>
              <a:chOff x="3552821" y="365457"/>
              <a:chExt cx="8280212" cy="5853808"/>
            </a:xfrm>
          </p:grpSpPr>
          <p:sp>
            <p:nvSpPr>
              <p:cNvPr id="19" name="CuadroTexto 18">
                <a:extLst>
                  <a:ext uri="{FF2B5EF4-FFF2-40B4-BE49-F238E27FC236}">
                    <a16:creationId xmlns:a16="http://schemas.microsoft.com/office/drawing/2014/main" id="{B7D8CA2F-3650-76F2-BCC7-E422E64E05FA}"/>
                  </a:ext>
                </a:extLst>
              </p:cNvPr>
              <p:cNvSpPr txBox="1"/>
              <p:nvPr/>
            </p:nvSpPr>
            <p:spPr>
              <a:xfrm>
                <a:off x="4635829" y="365457"/>
                <a:ext cx="7197204" cy="103489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es el Top 4 de países con más empresas en el área de tecnología y de telecomunicaciones?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0" name="CuadroTexto 19">
                <a:extLst>
                  <a:ext uri="{FF2B5EF4-FFF2-40B4-BE49-F238E27FC236}">
                    <a16:creationId xmlns:a16="http://schemas.microsoft.com/office/drawing/2014/main" id="{E89EA68F-58F0-54A7-4F81-ACEB016319C4}"/>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2. </a:t>
                </a:r>
                <a:endParaRPr lang="es-CO" sz="6000" dirty="0"/>
              </a:p>
            </p:txBody>
          </p:sp>
          <p:pic>
            <p:nvPicPr>
              <p:cNvPr id="21" name="Imagen 20">
                <a:extLst>
                  <a:ext uri="{FF2B5EF4-FFF2-40B4-BE49-F238E27FC236}">
                    <a16:creationId xmlns:a16="http://schemas.microsoft.com/office/drawing/2014/main" id="{DAC1DBB0-A24A-9FA6-5023-51A40264E9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88910" y="2035115"/>
                <a:ext cx="7919998" cy="4184150"/>
              </a:xfrm>
              <a:prstGeom prst="rect">
                <a:avLst/>
              </a:prstGeom>
            </p:spPr>
          </p:pic>
        </p:grpSp>
        <p:grpSp>
          <p:nvGrpSpPr>
            <p:cNvPr id="24" name="Grupo 23">
              <a:extLst>
                <a:ext uri="{FF2B5EF4-FFF2-40B4-BE49-F238E27FC236}">
                  <a16:creationId xmlns:a16="http://schemas.microsoft.com/office/drawing/2014/main" id="{AFE176D0-8987-50AE-9523-3E995A8F96B2}"/>
                </a:ext>
              </a:extLst>
            </p:cNvPr>
            <p:cNvGrpSpPr/>
            <p:nvPr/>
          </p:nvGrpSpPr>
          <p:grpSpPr>
            <a:xfrm>
              <a:off x="3504572" y="-12309233"/>
              <a:ext cx="8280212" cy="5853808"/>
              <a:chOff x="3552821" y="365457"/>
              <a:chExt cx="8280212" cy="5853808"/>
            </a:xfrm>
          </p:grpSpPr>
          <p:sp>
            <p:nvSpPr>
              <p:cNvPr id="29" name="CuadroTexto 28">
                <a:extLst>
                  <a:ext uri="{FF2B5EF4-FFF2-40B4-BE49-F238E27FC236}">
                    <a16:creationId xmlns:a16="http://schemas.microsoft.com/office/drawing/2014/main" id="{A9C9ACC6-E799-A91B-4220-239457E9E3D6}"/>
                  </a:ext>
                </a:extLst>
              </p:cNvPr>
              <p:cNvSpPr txBox="1"/>
              <p:nvPr/>
            </p:nvSpPr>
            <p:spPr>
              <a:xfrm>
                <a:off x="4635829" y="365457"/>
                <a:ext cx="7197204" cy="1340752"/>
              </a:xfrm>
              <a:prstGeom prst="rect">
                <a:avLst/>
              </a:prstGeom>
              <a:noFill/>
            </p:spPr>
            <p:txBody>
              <a:bodyPr wrap="square">
                <a:spAutoFit/>
              </a:bodyPr>
              <a:lstStyle/>
              <a:p>
                <a:pPr algn="ctr">
                  <a:lnSpc>
                    <a:spcPct val="150000"/>
                  </a:lnSpc>
                </a:pPr>
                <a:r>
                  <a:rPr lang="es-ES" sz="1100" b="1" dirty="0">
                    <a:latin typeface="Goudy Stout" panose="0202090407030B020401" pitchFamily="18" charset="0"/>
                    <a:ea typeface="Cascadia Code" panose="020B0609020000020004" pitchFamily="49" charset="0"/>
                    <a:cs typeface="Cascadia Code" panose="020B0609020000020004" pitchFamily="49" charset="0"/>
                  </a:rPr>
                  <a:t>¿Cuál fue el margen de pérdida de las 5 empresas que presentaron mayores perjuicios considerando el total de pérdidas registradas en la Industria de los Hoteles, Restaurantes y entretenimiento?</a:t>
                </a:r>
                <a:endParaRPr lang="es-MX" sz="11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0" name="CuadroTexto 29">
                <a:extLst>
                  <a:ext uri="{FF2B5EF4-FFF2-40B4-BE49-F238E27FC236}">
                    <a16:creationId xmlns:a16="http://schemas.microsoft.com/office/drawing/2014/main" id="{42FFCEFC-4572-26C5-A821-266E7F636D7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3. </a:t>
                </a:r>
                <a:endParaRPr lang="es-CO" sz="6000" dirty="0"/>
              </a:p>
            </p:txBody>
          </p:sp>
          <p:pic>
            <p:nvPicPr>
              <p:cNvPr id="31" name="Imagen 30">
                <a:extLst>
                  <a:ext uri="{FF2B5EF4-FFF2-40B4-BE49-F238E27FC236}">
                    <a16:creationId xmlns:a16="http://schemas.microsoft.com/office/drawing/2014/main" id="{475AE8F2-A49E-5DB2-7A5D-02D08D8127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0410" y="2035115"/>
                <a:ext cx="7016998" cy="4184150"/>
              </a:xfrm>
              <a:prstGeom prst="rect">
                <a:avLst/>
              </a:prstGeom>
            </p:spPr>
          </p:pic>
        </p:grpSp>
        <p:grpSp>
          <p:nvGrpSpPr>
            <p:cNvPr id="25" name="Grupo 24">
              <a:extLst>
                <a:ext uri="{FF2B5EF4-FFF2-40B4-BE49-F238E27FC236}">
                  <a16:creationId xmlns:a16="http://schemas.microsoft.com/office/drawing/2014/main" id="{1785EC48-B3CF-49C1-E1C6-E941579E2B80}"/>
                </a:ext>
              </a:extLst>
            </p:cNvPr>
            <p:cNvGrpSpPr/>
            <p:nvPr/>
          </p:nvGrpSpPr>
          <p:grpSpPr>
            <a:xfrm>
              <a:off x="3480448" y="-18609910"/>
              <a:ext cx="8280212" cy="5853808"/>
              <a:chOff x="3552821" y="365457"/>
              <a:chExt cx="8280212" cy="5853808"/>
            </a:xfrm>
          </p:grpSpPr>
          <p:sp>
            <p:nvSpPr>
              <p:cNvPr id="26" name="CuadroTexto 25">
                <a:extLst>
                  <a:ext uri="{FF2B5EF4-FFF2-40B4-BE49-F238E27FC236}">
                    <a16:creationId xmlns:a16="http://schemas.microsoft.com/office/drawing/2014/main" id="{BAB6D157-26B0-630C-C645-91F1461603A2}"/>
                  </a:ext>
                </a:extLst>
              </p:cNvPr>
              <p:cNvSpPr txBox="1"/>
              <p:nvPr/>
            </p:nvSpPr>
            <p:spPr>
              <a:xfrm>
                <a:off x="4635829" y="365457"/>
                <a:ext cx="7197204" cy="1358064"/>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Considerando a la Industria Petrolera en Asia, ¿Cuál o cuáles empresas superaron en más del 20% su margen de rentabilidad?</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27" name="CuadroTexto 26">
                <a:extLst>
                  <a:ext uri="{FF2B5EF4-FFF2-40B4-BE49-F238E27FC236}">
                    <a16:creationId xmlns:a16="http://schemas.microsoft.com/office/drawing/2014/main" id="{EDADA323-F473-88D5-3F6D-8763C1014138}"/>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4. </a:t>
                </a:r>
                <a:endParaRPr lang="es-CO" sz="6000" dirty="0"/>
              </a:p>
            </p:txBody>
          </p:sp>
          <p:pic>
            <p:nvPicPr>
              <p:cNvPr id="28" name="Imagen 27">
                <a:extLst>
                  <a:ext uri="{FF2B5EF4-FFF2-40B4-BE49-F238E27FC236}">
                    <a16:creationId xmlns:a16="http://schemas.microsoft.com/office/drawing/2014/main" id="{F96F007B-FC01-DC13-4C28-53F3FDA1C9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148" y="2035115"/>
                <a:ext cx="7099521" cy="4184150"/>
              </a:xfrm>
              <a:prstGeom prst="rect">
                <a:avLst/>
              </a:prstGeom>
            </p:spPr>
          </p:pic>
        </p:grpSp>
        <p:grpSp>
          <p:nvGrpSpPr>
            <p:cNvPr id="35" name="Grupo 34">
              <a:extLst>
                <a:ext uri="{FF2B5EF4-FFF2-40B4-BE49-F238E27FC236}">
                  <a16:creationId xmlns:a16="http://schemas.microsoft.com/office/drawing/2014/main" id="{621BB6D5-43BE-463B-7CB1-4CB298915419}"/>
                </a:ext>
              </a:extLst>
            </p:cNvPr>
            <p:cNvGrpSpPr/>
            <p:nvPr/>
          </p:nvGrpSpPr>
          <p:grpSpPr>
            <a:xfrm>
              <a:off x="3309057" y="-24941001"/>
              <a:ext cx="8280212" cy="5648284"/>
              <a:chOff x="3552821" y="365457"/>
              <a:chExt cx="8280212" cy="5648284"/>
            </a:xfrm>
          </p:grpSpPr>
          <p:sp>
            <p:nvSpPr>
              <p:cNvPr id="36" name="CuadroTexto 35">
                <a:extLst>
                  <a:ext uri="{FF2B5EF4-FFF2-40B4-BE49-F238E27FC236}">
                    <a16:creationId xmlns:a16="http://schemas.microsoft.com/office/drawing/2014/main" id="{25998434-18E3-56D1-42CA-FA0A54694D06}"/>
                  </a:ext>
                </a:extLst>
              </p:cNvPr>
              <p:cNvSpPr txBox="1"/>
              <p:nvPr/>
            </p:nvSpPr>
            <p:spPr>
              <a:xfrm>
                <a:off x="4635829" y="365457"/>
                <a:ext cx="7197204" cy="1538883"/>
              </a:xfrm>
              <a:prstGeom prst="rect">
                <a:avLst/>
              </a:prstGeom>
              <a:noFill/>
            </p:spPr>
            <p:txBody>
              <a:bodyPr wrap="square">
                <a:spAutoFit/>
              </a:bodyPr>
              <a:lstStyle/>
              <a:p>
                <a:pPr algn="ctr">
                  <a:lnSpc>
                    <a:spcPct val="150000"/>
                  </a:lnSpc>
                </a:pPr>
                <a:r>
                  <a:rPr lang="es-ES" sz="1600" b="1" dirty="0">
                    <a:latin typeface="Goudy Stout" panose="0202090407030B020401" pitchFamily="18" charset="0"/>
                    <a:ea typeface="Cascadia Code" panose="020B0609020000020004" pitchFamily="49" charset="0"/>
                    <a:cs typeface="Cascadia Code" panose="020B0609020000020004" pitchFamily="49" charset="0"/>
                  </a:rPr>
                  <a:t>¿Cuáles fueron las empresas norteamericanas con el mayor porcentaje de rentabilidad por industria?</a:t>
                </a:r>
                <a:endParaRPr lang="es-MX" sz="16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37" name="CuadroTexto 36">
                <a:extLst>
                  <a:ext uri="{FF2B5EF4-FFF2-40B4-BE49-F238E27FC236}">
                    <a16:creationId xmlns:a16="http://schemas.microsoft.com/office/drawing/2014/main" id="{6257E22B-822A-3D70-FE9D-74E497D0166B}"/>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5. </a:t>
                </a:r>
                <a:endParaRPr lang="es-CO" sz="6000" dirty="0"/>
              </a:p>
            </p:txBody>
          </p:sp>
          <p:pic>
            <p:nvPicPr>
              <p:cNvPr id="38" name="Imagen 37">
                <a:extLst>
                  <a:ext uri="{FF2B5EF4-FFF2-40B4-BE49-F238E27FC236}">
                    <a16:creationId xmlns:a16="http://schemas.microsoft.com/office/drawing/2014/main" id="{0769E319-1F9D-4F8F-CF81-52D982605B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8909" y="2240638"/>
                <a:ext cx="7920000" cy="3773103"/>
              </a:xfrm>
              <a:prstGeom prst="rect">
                <a:avLst/>
              </a:prstGeom>
            </p:spPr>
          </p:pic>
        </p:grpSp>
        <p:grpSp>
          <p:nvGrpSpPr>
            <p:cNvPr id="40" name="Grupo 39">
              <a:extLst>
                <a:ext uri="{FF2B5EF4-FFF2-40B4-BE49-F238E27FC236}">
                  <a16:creationId xmlns:a16="http://schemas.microsoft.com/office/drawing/2014/main" id="{0A42FD56-8442-B4A3-2229-B9B2CE7FDC87}"/>
                </a:ext>
              </a:extLst>
            </p:cNvPr>
            <p:cNvGrpSpPr/>
            <p:nvPr/>
          </p:nvGrpSpPr>
          <p:grpSpPr>
            <a:xfrm>
              <a:off x="3309057" y="-31268558"/>
              <a:ext cx="8280212" cy="5488582"/>
              <a:chOff x="3552821" y="365457"/>
              <a:chExt cx="8280212" cy="5488582"/>
            </a:xfrm>
          </p:grpSpPr>
          <p:sp>
            <p:nvSpPr>
              <p:cNvPr id="41" name="CuadroTexto 40">
                <a:extLst>
                  <a:ext uri="{FF2B5EF4-FFF2-40B4-BE49-F238E27FC236}">
                    <a16:creationId xmlns:a16="http://schemas.microsoft.com/office/drawing/2014/main" id="{18B3C24B-2FAA-5EB8-AAF9-C2613DA2FC19}"/>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Excluyendo a la industria Bancaria, ¿Cuáles fueron las empresas europeas con mayores pérdidas registradas por industria a nivel global?</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2" name="CuadroTexto 41">
                <a:extLst>
                  <a:ext uri="{FF2B5EF4-FFF2-40B4-BE49-F238E27FC236}">
                    <a16:creationId xmlns:a16="http://schemas.microsoft.com/office/drawing/2014/main" id="{7FD2C889-02BD-6036-1C58-D33280F0A439}"/>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6. </a:t>
                </a:r>
                <a:endParaRPr lang="es-CO" sz="6000" dirty="0"/>
              </a:p>
            </p:txBody>
          </p:sp>
          <p:pic>
            <p:nvPicPr>
              <p:cNvPr id="43" name="Imagen 42">
                <a:extLst>
                  <a:ext uri="{FF2B5EF4-FFF2-40B4-BE49-F238E27FC236}">
                    <a16:creationId xmlns:a16="http://schemas.microsoft.com/office/drawing/2014/main" id="{42A87F47-5975-B082-0A91-4196995E15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88909" y="2400341"/>
                <a:ext cx="7920000" cy="3453698"/>
              </a:xfrm>
              <a:prstGeom prst="rect">
                <a:avLst/>
              </a:prstGeom>
            </p:spPr>
          </p:pic>
        </p:grpSp>
        <p:grpSp>
          <p:nvGrpSpPr>
            <p:cNvPr id="45" name="Grupo 44">
              <a:extLst>
                <a:ext uri="{FF2B5EF4-FFF2-40B4-BE49-F238E27FC236}">
                  <a16:creationId xmlns:a16="http://schemas.microsoft.com/office/drawing/2014/main" id="{DF090CF6-C491-3E17-BBED-B60CADF2859F}"/>
                </a:ext>
              </a:extLst>
            </p:cNvPr>
            <p:cNvGrpSpPr/>
            <p:nvPr/>
          </p:nvGrpSpPr>
          <p:grpSpPr>
            <a:xfrm>
              <a:off x="3309057" y="-37581924"/>
              <a:ext cx="8280212" cy="5853808"/>
              <a:chOff x="3552821" y="365457"/>
              <a:chExt cx="8280212" cy="5853808"/>
            </a:xfrm>
          </p:grpSpPr>
          <p:sp>
            <p:nvSpPr>
              <p:cNvPr id="46" name="CuadroTexto 45">
                <a:extLst>
                  <a:ext uri="{FF2B5EF4-FFF2-40B4-BE49-F238E27FC236}">
                    <a16:creationId xmlns:a16="http://schemas.microsoft.com/office/drawing/2014/main" id="{B6F9482F-AC5C-38C0-A6A9-CC8FD0E4644B}"/>
                  </a:ext>
                </a:extLst>
              </p:cNvPr>
              <p:cNvSpPr txBox="1"/>
              <p:nvPr/>
            </p:nvSpPr>
            <p:spPr>
              <a:xfrm>
                <a:off x="4635829" y="365457"/>
                <a:ext cx="7197204" cy="1681229"/>
              </a:xfrm>
              <a:prstGeom prst="rect">
                <a:avLst/>
              </a:prstGeom>
              <a:noFill/>
            </p:spPr>
            <p:txBody>
              <a:bodyPr wrap="square">
                <a:spAutoFit/>
              </a:bodyPr>
              <a:lstStyle/>
              <a:p>
                <a:pPr algn="ctr">
                  <a:lnSpc>
                    <a:spcPct val="150000"/>
                  </a:lnSpc>
                </a:pPr>
                <a:r>
                  <a:rPr lang="es-ES" sz="1400" b="1" dirty="0">
                    <a:latin typeface="Goudy Stout" panose="0202090407030B020401" pitchFamily="18" charset="0"/>
                    <a:ea typeface="Cascadia Code" panose="020B0609020000020004" pitchFamily="49" charset="0"/>
                    <a:cs typeface="Cascadia Code" panose="020B0609020000020004" pitchFamily="49" charset="0"/>
                  </a:rPr>
                  <a:t>¿Cuál fue la distribución de Ingresos y Activos con respecto a las ganancias de los bancos cuyos activos no superan los 30000 millones de dólares?</a:t>
                </a:r>
                <a:endParaRPr lang="es-MX" sz="14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47" name="CuadroTexto 46">
                <a:extLst>
                  <a:ext uri="{FF2B5EF4-FFF2-40B4-BE49-F238E27FC236}">
                    <a16:creationId xmlns:a16="http://schemas.microsoft.com/office/drawing/2014/main" id="{964C804B-8223-5838-8E57-EF36C04AABB6}"/>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7. </a:t>
                </a:r>
                <a:endParaRPr lang="es-CO" sz="6000" dirty="0"/>
              </a:p>
            </p:txBody>
          </p:sp>
          <p:pic>
            <p:nvPicPr>
              <p:cNvPr id="48" name="Imagen 47">
                <a:extLst>
                  <a:ext uri="{FF2B5EF4-FFF2-40B4-BE49-F238E27FC236}">
                    <a16:creationId xmlns:a16="http://schemas.microsoft.com/office/drawing/2014/main" id="{83482144-8442-FC37-D1D4-C9E5F08D3F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83174" y="2035115"/>
                <a:ext cx="7531470" cy="4184150"/>
              </a:xfrm>
              <a:prstGeom prst="rect">
                <a:avLst/>
              </a:prstGeom>
            </p:spPr>
          </p:pic>
        </p:grpSp>
        <p:grpSp>
          <p:nvGrpSpPr>
            <p:cNvPr id="50" name="Grupo 49">
              <a:extLst>
                <a:ext uri="{FF2B5EF4-FFF2-40B4-BE49-F238E27FC236}">
                  <a16:creationId xmlns:a16="http://schemas.microsoft.com/office/drawing/2014/main" id="{697535D2-AAED-532B-4537-7E805E5F2C6A}"/>
                </a:ext>
              </a:extLst>
            </p:cNvPr>
            <p:cNvGrpSpPr/>
            <p:nvPr/>
          </p:nvGrpSpPr>
          <p:grpSpPr>
            <a:xfrm>
              <a:off x="3309057" y="-43899862"/>
              <a:ext cx="8280212" cy="5853808"/>
              <a:chOff x="3552821" y="365457"/>
              <a:chExt cx="8280212" cy="5853808"/>
            </a:xfrm>
          </p:grpSpPr>
          <p:sp>
            <p:nvSpPr>
              <p:cNvPr id="51" name="CuadroTexto 50">
                <a:extLst>
                  <a:ext uri="{FF2B5EF4-FFF2-40B4-BE49-F238E27FC236}">
                    <a16:creationId xmlns:a16="http://schemas.microsoft.com/office/drawing/2014/main" id="{497FF1FD-C2C0-DA10-A79B-35BD6941A4E0}"/>
                  </a:ext>
                </a:extLst>
              </p:cNvPr>
              <p:cNvSpPr txBox="1"/>
              <p:nvPr/>
            </p:nvSpPr>
            <p:spPr>
              <a:xfrm>
                <a:off x="4635829" y="365457"/>
                <a:ext cx="7197204" cy="1454244"/>
              </a:xfrm>
              <a:prstGeom prst="rect">
                <a:avLst/>
              </a:prstGeom>
              <a:noFill/>
            </p:spPr>
            <p:txBody>
              <a:bodyPr wrap="square">
                <a:spAutoFit/>
              </a:bodyPr>
              <a:lstStyle/>
              <a:p>
                <a:pPr algn="ctr">
                  <a:lnSpc>
                    <a:spcPct val="150000"/>
                  </a:lnSpc>
                </a:pPr>
                <a:r>
                  <a:rPr lang="es-ES" sz="1200" b="1" dirty="0">
                    <a:latin typeface="Goudy Stout" panose="0202090407030B020401" pitchFamily="18" charset="0"/>
                    <a:ea typeface="Cascadia Code" panose="020B0609020000020004" pitchFamily="49" charset="0"/>
                    <a:cs typeface="Cascadia Code" panose="020B0609020000020004" pitchFamily="49" charset="0"/>
                  </a:rPr>
                  <a:t>Considerando el histórico de valores de las acciones en el año 2022 de las 5 empresas de tu elección, Indica ¿Cuál fue la mejor semana para comprar y cuál para vender respectivamente?</a:t>
                </a:r>
                <a:endParaRPr lang="es-MX" sz="1200" b="1" dirty="0">
                  <a:latin typeface="Goudy Stout" panose="0202090407030B020401" pitchFamily="18" charset="0"/>
                  <a:ea typeface="Cascadia Code" panose="020B0609020000020004" pitchFamily="49" charset="0"/>
                  <a:cs typeface="Cascadia Code" panose="020B0609020000020004" pitchFamily="49" charset="0"/>
                </a:endParaRPr>
              </a:p>
            </p:txBody>
          </p:sp>
          <p:sp>
            <p:nvSpPr>
              <p:cNvPr id="52" name="CuadroTexto 51">
                <a:extLst>
                  <a:ext uri="{FF2B5EF4-FFF2-40B4-BE49-F238E27FC236}">
                    <a16:creationId xmlns:a16="http://schemas.microsoft.com/office/drawing/2014/main" id="{38FAEBF4-810C-E49F-4537-181689AC51D0}"/>
                  </a:ext>
                </a:extLst>
              </p:cNvPr>
              <p:cNvSpPr txBox="1"/>
              <p:nvPr/>
            </p:nvSpPr>
            <p:spPr>
              <a:xfrm>
                <a:off x="3552821" y="509726"/>
                <a:ext cx="1275418" cy="1015663"/>
              </a:xfrm>
              <a:prstGeom prst="rect">
                <a:avLst/>
              </a:prstGeom>
              <a:noFill/>
            </p:spPr>
            <p:txBody>
              <a:bodyPr wrap="square">
                <a:spAutoFit/>
              </a:bodyPr>
              <a:lstStyle/>
              <a:p>
                <a:r>
                  <a:rPr lang="es-ES" sz="6000" b="1" dirty="0">
                    <a:solidFill>
                      <a:srgbClr val="668025"/>
                    </a:solidFill>
                    <a:latin typeface="Goudy Stout" panose="0202090407030B020401" pitchFamily="18" charset="0"/>
                    <a:ea typeface="Cascadia Code" panose="020B0609020000020004" pitchFamily="49" charset="0"/>
                    <a:cs typeface="Cascadia Code" panose="020B0609020000020004" pitchFamily="49" charset="0"/>
                  </a:rPr>
                  <a:t>8. </a:t>
                </a:r>
                <a:endParaRPr lang="es-CO" sz="6000" dirty="0"/>
              </a:p>
            </p:txBody>
          </p:sp>
          <p:pic>
            <p:nvPicPr>
              <p:cNvPr id="53" name="Imagen 52">
                <a:extLst>
                  <a:ext uri="{FF2B5EF4-FFF2-40B4-BE49-F238E27FC236}">
                    <a16:creationId xmlns:a16="http://schemas.microsoft.com/office/drawing/2014/main" id="{DC15840F-30DD-123F-A876-00F8CE58925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422652" y="2035115"/>
                <a:ext cx="6852514" cy="4184150"/>
              </a:xfrm>
              <a:prstGeom prst="rect">
                <a:avLst/>
              </a:prstGeom>
            </p:spPr>
          </p:pic>
        </p:grpSp>
      </p:grpSp>
    </p:spTree>
    <p:extLst>
      <p:ext uri="{BB962C8B-B14F-4D97-AF65-F5344CB8AC3E}">
        <p14:creationId xmlns:p14="http://schemas.microsoft.com/office/powerpoint/2010/main" val="956117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81D40485-2A78-493B-9E84-42004B55988E}">
  <we:reference id="wa104295828" version="1.9.0.0" store="es-E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datainsider.pages.dev/&quot;,&quot;values&quot;:{},&quot;data&quot;:{&quot;uri&quot;:&quot;datainsider.pages.dev/&quot;},&quot;secure&quot;:false}],&quot;name&quot;:&quot;datainsider.pages.dev/&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81D40485-2A78-493B-9E84-42004B55988E}">
  <we:reference id="wa104295828" version="1.9.0.0" store="es-E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datainsider.pages.dev/&quot;,&quot;values&quot;:{},&quot;data&quot;:{&quot;uri&quot;:&quot;datainsider.pages.dev/&quot;},&quot;secure&quot;:false}],&quot;name&quot;:&quot;datainsider.pages.dev/&quot;,&quot;timeline&quot;:null,&quot;analytics&quot;:null},&quot;hostVersion&quot;:{&quot;major&quot;:0,&quot;minor&quot;:1}}"/>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81D40485-2A78-493B-9E84-42004B55988E}">
  <we:reference id="wa104295828" version="1.9.0.0" store="es-E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datainsider.pages.dev/&quot;,&quot;values&quot;:{},&quot;data&quot;:{&quot;uri&quot;:&quot;datainsider.pages.dev/&quot;},&quot;secure&quot;:false}],&quot;name&quot;:&quot;datainsider.pages.dev/&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719</TotalTime>
  <Words>5484</Words>
  <Application>Microsoft Office PowerPoint</Application>
  <PresentationFormat>Panorámica</PresentationFormat>
  <Paragraphs>572</Paragraphs>
  <Slides>24</Slides>
  <Notes>21</Notes>
  <HiddenSlides>0</HiddenSlides>
  <MMClips>4</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Arial</vt:lpstr>
      <vt:lpstr>Calibri</vt:lpstr>
      <vt:lpstr>Calibri Light</vt:lpstr>
      <vt:lpstr>Goudy Old Style</vt:lpstr>
      <vt:lpstr>Goudy Stout</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german maldonado casellis</dc:creator>
  <cp:lastModifiedBy>german maldonado casellis</cp:lastModifiedBy>
  <cp:revision>11</cp:revision>
  <dcterms:created xsi:type="dcterms:W3CDTF">2023-06-29T23:13:44Z</dcterms:created>
  <dcterms:modified xsi:type="dcterms:W3CDTF">2023-06-30T21:39:54Z</dcterms:modified>
</cp:coreProperties>
</file>